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8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notesSlides/notesSlide14.xml" ContentType="application/vnd.openxmlformats-officedocument.presentationml.notesSlide+xml"/>
  <Override PartName="/ppt/charts/chart4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5.xml" ContentType="application/vnd.openxmlformats-officedocument.drawingml.chart+xml"/>
  <Override PartName="/ppt/notesSlides/notesSlide20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39" r:id="rId4"/>
    <p:sldMasterId id="2147483880" r:id="rId5"/>
    <p:sldMasterId id="2147483892" r:id="rId6"/>
    <p:sldMasterId id="2147483908" r:id="rId7"/>
    <p:sldMasterId id="2147483920" r:id="rId8"/>
    <p:sldMasterId id="2147483932" r:id="rId9"/>
  </p:sldMasterIdLst>
  <p:notesMasterIdLst>
    <p:notesMasterId r:id="rId34"/>
  </p:notesMasterIdLst>
  <p:sldIdLst>
    <p:sldId id="263" r:id="rId10"/>
    <p:sldId id="293" r:id="rId11"/>
    <p:sldId id="318" r:id="rId12"/>
    <p:sldId id="309" r:id="rId13"/>
    <p:sldId id="292" r:id="rId14"/>
    <p:sldId id="322" r:id="rId15"/>
    <p:sldId id="310" r:id="rId16"/>
    <p:sldId id="299" r:id="rId17"/>
    <p:sldId id="300" r:id="rId18"/>
    <p:sldId id="303" r:id="rId19"/>
    <p:sldId id="304" r:id="rId20"/>
    <p:sldId id="325" r:id="rId21"/>
    <p:sldId id="302" r:id="rId22"/>
    <p:sldId id="326" r:id="rId23"/>
    <p:sldId id="305" r:id="rId24"/>
    <p:sldId id="259" r:id="rId25"/>
    <p:sldId id="321" r:id="rId26"/>
    <p:sldId id="320" r:id="rId27"/>
    <p:sldId id="327" r:id="rId28"/>
    <p:sldId id="324" r:id="rId29"/>
    <p:sldId id="272" r:id="rId30"/>
    <p:sldId id="317" r:id="rId31"/>
    <p:sldId id="315" r:id="rId32"/>
    <p:sldId id="264" r:id="rId33"/>
  </p:sldIdLst>
  <p:sldSz cx="9144000" cy="6858000" type="screen4x3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999"/>
    <a:srgbClr val="ED7422"/>
    <a:srgbClr val="5A9BD8"/>
    <a:srgbClr val="F3BE00"/>
    <a:srgbClr val="006F34"/>
    <a:srgbClr val="006D33"/>
    <a:srgbClr val="FFFF66"/>
    <a:srgbClr val="FFD8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1718" autoAdjust="0"/>
  </p:normalViewPr>
  <p:slideViewPr>
    <p:cSldViewPr snapToGrid="0">
      <p:cViewPr>
        <p:scale>
          <a:sx n="81" d="100"/>
          <a:sy n="81" d="100"/>
        </p:scale>
        <p:origin x="-167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47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D:\Usu&#225;rios\henrique.reichert\Documents\Henrique\Dados\Dados%20engenharia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D:\Usu&#225;rios\henrique.reichert\Documents\Henrique\Dados\Dados%20engenharia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file:///\\ns103\coplac\04%20INTELIG&#202;NCIA%20ESTRAT&#201;GICA\14_Apresenta&#231;&#245;es%20externas%20importantes\Apresenta&#231;&#227;o%20Engenharia%20Mec&#226;ncia%20UFSC\Dados%20engenharia%20(comparativo%20pa&#237;ses)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oleObject" Target="file:///\\ns103\coplac\04%20INTELIG&#202;NCIA%20ESTRAT&#201;GICA\14_Apresenta&#231;&#245;es%20externas%20importantes\Apresenta&#231;&#227;o%20Engenharia%20Mec&#226;ncia%20UFSC\Dados%20engenharia%20(comparativo%20pa&#237;ses)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4"/>
          <c:order val="0"/>
          <c:tx>
            <c:strRef>
              <c:f>'Engenheiros formados'!$A$31</c:f>
              <c:strCache>
                <c:ptCount val="1"/>
                <c:pt idx="0">
                  <c:v>Korea</c:v>
                </c:pt>
              </c:strCache>
            </c:strRef>
          </c:tx>
          <c:spPr>
            <a:ln w="317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25"/>
            <c:spPr>
              <a:solidFill>
                <a:schemeClr val="accent5"/>
              </a:solidFill>
              <a:ln>
                <a:noFill/>
              </a:ln>
              <a:effectLst/>
            </c:spPr>
          </c:marker>
          <c:dPt>
            <c:idx val="1"/>
            <c:marker>
              <c:spPr>
                <a:noFill/>
                <a:ln>
                  <a:noFill/>
                </a:ln>
                <a:effectLst/>
              </c:spPr>
            </c:marker>
            <c:bubble3D val="0"/>
          </c:dPt>
          <c:dPt>
            <c:idx val="2"/>
            <c:marker>
              <c:spPr>
                <a:noFill/>
                <a:ln>
                  <a:noFill/>
                </a:ln>
                <a:effectLst/>
              </c:spPr>
            </c:marker>
            <c:bubble3D val="0"/>
          </c:dPt>
          <c:dPt>
            <c:idx val="4"/>
            <c:marker>
              <c:spPr>
                <a:noFill/>
                <a:ln>
                  <a:noFill/>
                </a:ln>
                <a:effectLst/>
              </c:spPr>
            </c:marker>
            <c:bubble3D val="0"/>
          </c:dPt>
          <c:dPt>
            <c:idx val="6"/>
            <c:marker>
              <c:spPr>
                <a:noFill/>
                <a:ln>
                  <a:noFill/>
                </a:ln>
                <a:effectLst/>
              </c:spPr>
            </c:marker>
            <c:bubble3D val="0"/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'Engenheiros formados'!$B$26:$I$26</c:f>
              <c:strCache>
                <c:ptCount val="8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</c:strCache>
            </c:strRef>
          </c:cat>
          <c:val>
            <c:numRef>
              <c:f>'Engenheiros formados'!$B$31:$I$31</c:f>
              <c:numCache>
                <c:formatCode>0</c:formatCode>
                <c:ptCount val="8"/>
                <c:pt idx="0">
                  <c:v>171.92833615299986</c:v>
                </c:pt>
                <c:pt idx="1">
                  <c:v>164.60369379437748</c:v>
                </c:pt>
                <c:pt idx="2">
                  <c:v>163.53054108583439</c:v>
                </c:pt>
                <c:pt idx="3">
                  <c:v>188.75271457668947</c:v>
                </c:pt>
                <c:pt idx="4">
                  <c:v>182.82283532769279</c:v>
                </c:pt>
                <c:pt idx="5">
                  <c:v>180.90332049729642</c:v>
                </c:pt>
                <c:pt idx="6">
                  <c:v>191.62730637387645</c:v>
                </c:pt>
                <c:pt idx="7">
                  <c:v>187.51134899220949</c:v>
                </c:pt>
              </c:numCache>
            </c:numRef>
          </c:val>
          <c:smooth val="0"/>
        </c:ser>
        <c:ser>
          <c:idx val="5"/>
          <c:order val="1"/>
          <c:tx>
            <c:strRef>
              <c:f>'Engenheiros formados'!$A$32</c:f>
              <c:strCache>
                <c:ptCount val="1"/>
                <c:pt idx="0">
                  <c:v>Portugal</c:v>
                </c:pt>
              </c:strCache>
            </c:strRef>
          </c:tx>
          <c:spPr>
            <a:ln w="317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25"/>
            <c:spPr>
              <a:solidFill>
                <a:schemeClr val="accent6"/>
              </a:solidFill>
              <a:ln>
                <a:noFill/>
              </a:ln>
              <a:effectLst/>
            </c:spPr>
          </c:marker>
          <c:dPt>
            <c:idx val="1"/>
            <c:marker>
              <c:spPr>
                <a:noFill/>
                <a:ln>
                  <a:noFill/>
                </a:ln>
                <a:effectLst/>
              </c:spPr>
            </c:marker>
            <c:bubble3D val="0"/>
          </c:dPt>
          <c:dPt>
            <c:idx val="2"/>
            <c:marker>
              <c:spPr>
                <a:noFill/>
                <a:ln>
                  <a:noFill/>
                </a:ln>
                <a:effectLst/>
              </c:spPr>
            </c:marker>
            <c:bubble3D val="0"/>
          </c:dPt>
          <c:dPt>
            <c:idx val="4"/>
            <c:marker>
              <c:spPr>
                <a:noFill/>
                <a:ln>
                  <a:noFill/>
                </a:ln>
                <a:effectLst/>
              </c:spPr>
            </c:marker>
            <c:bubble3D val="0"/>
          </c:dPt>
          <c:dPt>
            <c:idx val="6"/>
            <c:marker>
              <c:spPr>
                <a:noFill/>
                <a:ln>
                  <a:noFill/>
                </a:ln>
                <a:effectLst/>
              </c:spPr>
            </c:marker>
            <c:bubble3D val="0"/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'Engenheiros formados'!$B$26:$I$26</c:f>
              <c:strCache>
                <c:ptCount val="8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</c:strCache>
            </c:strRef>
          </c:cat>
          <c:val>
            <c:numRef>
              <c:f>'Engenheiros formados'!$B$32:$I$32</c:f>
              <c:numCache>
                <c:formatCode>0</c:formatCode>
                <c:ptCount val="8"/>
                <c:pt idx="0">
                  <c:v>71.701070041596338</c:v>
                </c:pt>
                <c:pt idx="1">
                  <c:v>77.806257002990804</c:v>
                </c:pt>
                <c:pt idx="2">
                  <c:v>139.3821090092346</c:v>
                </c:pt>
                <c:pt idx="3">
                  <c:v>165.64407880903718</c:v>
                </c:pt>
                <c:pt idx="4">
                  <c:v>141.97241738225344</c:v>
                </c:pt>
                <c:pt idx="5">
                  <c:v>136.26088848114554</c:v>
                </c:pt>
                <c:pt idx="6">
                  <c:v>145.67402062949517</c:v>
                </c:pt>
                <c:pt idx="7">
                  <c:v>158.19546469561115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'Engenheiros formados'!$A$30</c:f>
              <c:strCache>
                <c:ptCount val="1"/>
                <c:pt idx="0">
                  <c:v>Japan</c:v>
                </c:pt>
              </c:strCache>
            </c:strRef>
          </c:tx>
          <c:spPr>
            <a:ln w="317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25"/>
            <c:spPr>
              <a:solidFill>
                <a:schemeClr val="accent4"/>
              </a:solidFill>
              <a:ln>
                <a:noFill/>
              </a:ln>
              <a:effectLst/>
            </c:spPr>
          </c:marker>
          <c:dPt>
            <c:idx val="1"/>
            <c:marker>
              <c:spPr>
                <a:noFill/>
                <a:ln>
                  <a:noFill/>
                </a:ln>
                <a:effectLst/>
              </c:spPr>
            </c:marker>
            <c:bubble3D val="0"/>
          </c:dPt>
          <c:dPt>
            <c:idx val="2"/>
            <c:marker>
              <c:spPr>
                <a:noFill/>
                <a:ln>
                  <a:noFill/>
                </a:ln>
                <a:effectLst/>
              </c:spPr>
            </c:marker>
            <c:bubble3D val="0"/>
          </c:dPt>
          <c:dPt>
            <c:idx val="4"/>
            <c:marker>
              <c:spPr>
                <a:noFill/>
                <a:ln>
                  <a:noFill/>
                </a:ln>
                <a:effectLst/>
              </c:spPr>
            </c:marker>
            <c:bubble3D val="0"/>
          </c:dPt>
          <c:dPt>
            <c:idx val="6"/>
            <c:marker>
              <c:spPr>
                <a:noFill/>
                <a:ln>
                  <a:noFill/>
                </a:ln>
                <a:effectLst/>
              </c:spPr>
            </c:marker>
            <c:bubble3D val="0"/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4.4298125285779609E-2"/>
                  <c:y val="-1.81200431456775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'Engenheiros formados'!$B$26:$I$26</c:f>
              <c:strCache>
                <c:ptCount val="8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</c:strCache>
            </c:strRef>
          </c:cat>
          <c:val>
            <c:numRef>
              <c:f>'Engenheiros formados'!$B$30:$I$30</c:f>
              <c:numCache>
                <c:formatCode>0</c:formatCode>
                <c:ptCount val="8"/>
                <c:pt idx="0">
                  <c:v>102.85595767328282</c:v>
                </c:pt>
                <c:pt idx="1">
                  <c:v>102.51702277529937</c:v>
                </c:pt>
                <c:pt idx="2">
                  <c:v>102.44891250753301</c:v>
                </c:pt>
                <c:pt idx="3">
                  <c:v>101.47072643548539</c:v>
                </c:pt>
                <c:pt idx="4">
                  <c:v>100.53721276762606</c:v>
                </c:pt>
                <c:pt idx="5">
                  <c:v>96.576524516426275</c:v>
                </c:pt>
                <c:pt idx="6">
                  <c:v>97.826274071002118</c:v>
                </c:pt>
                <c:pt idx="7">
                  <c:v>99.239305179782775</c:v>
                </c:pt>
              </c:numCache>
            </c:numRef>
          </c:val>
          <c:smooth val="0"/>
        </c:ser>
        <c:ser>
          <c:idx val="2"/>
          <c:order val="3"/>
          <c:tx>
            <c:strRef>
              <c:f>'Engenheiros formados'!$A$29</c:f>
              <c:strCache>
                <c:ptCount val="1"/>
                <c:pt idx="0">
                  <c:v>Germany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25"/>
            <c:spPr>
              <a:solidFill>
                <a:schemeClr val="accent3"/>
              </a:solidFill>
              <a:ln>
                <a:noFill/>
              </a:ln>
              <a:effectLst/>
            </c:spPr>
          </c:marker>
          <c:dPt>
            <c:idx val="1"/>
            <c:marker>
              <c:spPr>
                <a:noFill/>
                <a:ln>
                  <a:noFill/>
                </a:ln>
                <a:effectLst/>
              </c:spPr>
            </c:marker>
            <c:bubble3D val="0"/>
          </c:dPt>
          <c:dPt>
            <c:idx val="2"/>
            <c:marker>
              <c:spPr>
                <a:noFill/>
                <a:ln>
                  <a:noFill/>
                </a:ln>
                <a:effectLst/>
              </c:spPr>
            </c:marker>
            <c:bubble3D val="0"/>
          </c:dPt>
          <c:dPt>
            <c:idx val="4"/>
            <c:marker>
              <c:spPr>
                <a:noFill/>
                <a:ln>
                  <a:noFill/>
                </a:ln>
                <a:effectLst/>
              </c:spPr>
            </c:marker>
            <c:bubble3D val="0"/>
          </c:dPt>
          <c:dPt>
            <c:idx val="6"/>
            <c:marker>
              <c:spPr>
                <a:noFill/>
                <a:ln>
                  <a:noFill/>
                </a:ln>
                <a:effectLst/>
              </c:spPr>
            </c:marker>
            <c:bubble3D val="0"/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6127114769090143E-2"/>
                  <c:y val="-1.20800287637850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4.4298125285779609E-2"/>
                  <c:y val="9.0600215728387692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'Engenheiros formados'!$B$26:$I$26</c:f>
              <c:strCache>
                <c:ptCount val="8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</c:strCache>
            </c:strRef>
          </c:cat>
          <c:val>
            <c:numRef>
              <c:f>'Engenheiros formados'!$B$29:$I$29</c:f>
              <c:numCache>
                <c:formatCode>0</c:formatCode>
                <c:ptCount val="8"/>
                <c:pt idx="0">
                  <c:v>46.241382563379254</c:v>
                </c:pt>
                <c:pt idx="1">
                  <c:v>47.678675155338695</c:v>
                </c:pt>
                <c:pt idx="2">
                  <c:v>51.000183914763717</c:v>
                </c:pt>
                <c:pt idx="3">
                  <c:v>55.971189902338445</c:v>
                </c:pt>
                <c:pt idx="4">
                  <c:v>61.021485355112127</c:v>
                </c:pt>
                <c:pt idx="5">
                  <c:v>69.014574159240269</c:v>
                </c:pt>
                <c:pt idx="6">
                  <c:v>80.447279244017579</c:v>
                </c:pt>
                <c:pt idx="7">
                  <c:v>89.752302392613586</c:v>
                </c:pt>
              </c:numCache>
            </c:numRef>
          </c:val>
          <c:smooth val="0"/>
        </c:ser>
        <c:ser>
          <c:idx val="8"/>
          <c:order val="4"/>
          <c:tx>
            <c:strRef>
              <c:f>'Engenheiros formados'!$A$35</c:f>
              <c:strCache>
                <c:ptCount val="1"/>
                <c:pt idx="0">
                  <c:v>United States</c:v>
                </c:pt>
              </c:strCache>
            </c:strRef>
          </c:tx>
          <c:spPr>
            <a:ln w="31750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25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</c:spPr>
          </c:marker>
          <c:dPt>
            <c:idx val="1"/>
            <c:marker>
              <c:spPr>
                <a:noFill/>
                <a:ln>
                  <a:noFill/>
                </a:ln>
                <a:effectLst/>
              </c:spPr>
            </c:marker>
            <c:bubble3D val="0"/>
          </c:dPt>
          <c:dPt>
            <c:idx val="2"/>
            <c:marker>
              <c:spPr>
                <a:noFill/>
                <a:ln>
                  <a:noFill/>
                </a:ln>
                <a:effectLst/>
              </c:spPr>
            </c:marker>
            <c:bubble3D val="0"/>
          </c:dPt>
          <c:dPt>
            <c:idx val="4"/>
            <c:marker>
              <c:spPr>
                <a:noFill/>
                <a:ln>
                  <a:noFill/>
                </a:ln>
                <a:effectLst/>
              </c:spPr>
            </c:marker>
            <c:bubble3D val="0"/>
          </c:dPt>
          <c:dPt>
            <c:idx val="6"/>
            <c:marker>
              <c:spPr>
                <a:noFill/>
                <a:ln>
                  <a:noFill/>
                </a:ln>
                <a:effectLst/>
              </c:spPr>
            </c:marker>
            <c:bubble3D val="0"/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'Engenheiros formados'!$B$26:$I$26</c:f>
              <c:strCache>
                <c:ptCount val="8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</c:strCache>
            </c:strRef>
          </c:cat>
          <c:val>
            <c:numRef>
              <c:f>'Engenheiros formados'!$B$35:$I$35</c:f>
              <c:numCache>
                <c:formatCode>0</c:formatCode>
                <c:ptCount val="8"/>
                <c:pt idx="0">
                  <c:v>46.23665810989975</c:v>
                </c:pt>
                <c:pt idx="1">
                  <c:v>46.29467333422928</c:v>
                </c:pt>
                <c:pt idx="2">
                  <c:v>45.888672886473913</c:v>
                </c:pt>
                <c:pt idx="3">
                  <c:v>46.931869750800736</c:v>
                </c:pt>
                <c:pt idx="4">
                  <c:v>48.175270518936735</c:v>
                </c:pt>
                <c:pt idx="5">
                  <c:v>49.600050173554592</c:v>
                </c:pt>
                <c:pt idx="6">
                  <c:v>52.200925212126734</c:v>
                </c:pt>
                <c:pt idx="7">
                  <c:v>54.471591598786389</c:v>
                </c:pt>
              </c:numCache>
            </c:numRef>
          </c:val>
          <c:smooth val="0"/>
        </c:ser>
        <c:ser>
          <c:idx val="9"/>
          <c:order val="5"/>
          <c:tx>
            <c:strRef>
              <c:f>'Engenheiros formados'!$A$36</c:f>
              <c:strCache>
                <c:ptCount val="1"/>
                <c:pt idx="0">
                  <c:v>Brazil</c:v>
                </c:pt>
              </c:strCache>
            </c:strRef>
          </c:tx>
          <c:spPr>
            <a:ln w="31750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25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/>
            </c:spPr>
          </c:marker>
          <c:dPt>
            <c:idx val="1"/>
            <c:marker>
              <c:spPr>
                <a:noFill/>
                <a:ln>
                  <a:noFill/>
                </a:ln>
                <a:effectLst/>
              </c:spPr>
            </c:marker>
            <c:bubble3D val="0"/>
          </c:dPt>
          <c:dPt>
            <c:idx val="2"/>
            <c:marker>
              <c:spPr>
                <a:noFill/>
                <a:ln>
                  <a:noFill/>
                </a:ln>
                <a:effectLst/>
              </c:spPr>
            </c:marker>
            <c:bubble3D val="0"/>
          </c:dPt>
          <c:dPt>
            <c:idx val="4"/>
            <c:marker>
              <c:spPr>
                <a:noFill/>
                <a:ln>
                  <a:noFill/>
                </a:ln>
                <a:effectLst/>
              </c:spPr>
            </c:marker>
            <c:bubble3D val="0"/>
          </c:dPt>
          <c:dPt>
            <c:idx val="6"/>
            <c:marker>
              <c:spPr>
                <a:noFill/>
                <a:ln>
                  <a:noFill/>
                </a:ln>
                <a:effectLst/>
              </c:spPr>
            </c:marker>
            <c:bubble3D val="0"/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'Engenheiros formados'!$B$26:$I$26</c:f>
              <c:strCache>
                <c:ptCount val="8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</c:strCache>
            </c:strRef>
          </c:cat>
          <c:val>
            <c:numRef>
              <c:f>'Engenheiros formados'!$B$36:$I$36</c:f>
              <c:numCache>
                <c:formatCode>0</c:formatCode>
                <c:ptCount val="8"/>
                <c:pt idx="0">
                  <c:v>15.731539203154922</c:v>
                </c:pt>
                <c:pt idx="1">
                  <c:v>17.219377444571744</c:v>
                </c:pt>
                <c:pt idx="2">
                  <c:v>19.71310215160063</c:v>
                </c:pt>
                <c:pt idx="3">
                  <c:v>19.698564653863031</c:v>
                </c:pt>
                <c:pt idx="4">
                  <c:v>22.331244000697719</c:v>
                </c:pt>
                <c:pt idx="5">
                  <c:v>24.045730820697884</c:v>
                </c:pt>
                <c:pt idx="6">
                  <c:v>26.184934595375736</c:v>
                </c:pt>
                <c:pt idx="7">
                  <c:v>31.009590065044733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4224000"/>
        <c:axId val="74225536"/>
      </c:lineChart>
      <c:catAx>
        <c:axId val="742240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4225536"/>
        <c:crosses val="autoZero"/>
        <c:auto val="1"/>
        <c:lblAlgn val="ctr"/>
        <c:lblOffset val="100"/>
        <c:noMultiLvlLbl val="0"/>
      </c:catAx>
      <c:valAx>
        <c:axId val="74225536"/>
        <c:scaling>
          <c:orientation val="minMax"/>
          <c:max val="196"/>
        </c:scaling>
        <c:delete val="1"/>
        <c:axPos val="l"/>
        <c:numFmt formatCode="0" sourceLinked="1"/>
        <c:majorTickMark val="out"/>
        <c:minorTickMark val="none"/>
        <c:tickLblPos val="nextTo"/>
        <c:crossAx val="74224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</c:dPt>
          <c:dLbls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CNI!$B$2:$B$5</c:f>
              <c:strCache>
                <c:ptCount val="4"/>
                <c:pt idx="0">
                  <c:v>Construção</c:v>
                </c:pt>
                <c:pt idx="1">
                  <c:v>Transformação</c:v>
                </c:pt>
                <c:pt idx="2">
                  <c:v>Extrativa</c:v>
                </c:pt>
                <c:pt idx="3">
                  <c:v>Em outros setores</c:v>
                </c:pt>
              </c:strCache>
            </c:strRef>
          </c:cat>
          <c:val>
            <c:numRef>
              <c:f>CNI!$C$2:$C$5</c:f>
              <c:numCache>
                <c:formatCode>0%</c:formatCode>
                <c:ptCount val="4"/>
                <c:pt idx="0">
                  <c:v>0.26</c:v>
                </c:pt>
                <c:pt idx="1">
                  <c:v>0.24</c:v>
                </c:pt>
                <c:pt idx="2">
                  <c:v>0.04</c:v>
                </c:pt>
                <c:pt idx="3">
                  <c:v>0.46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74412800"/>
        <c:axId val="74414336"/>
      </c:barChart>
      <c:catAx>
        <c:axId val="74412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spc="12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4414336"/>
        <c:crosses val="autoZero"/>
        <c:auto val="1"/>
        <c:lblAlgn val="ctr"/>
        <c:lblOffset val="100"/>
        <c:noMultiLvlLbl val="0"/>
      </c:catAx>
      <c:valAx>
        <c:axId val="7441433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74412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587911782171983E-2"/>
          <c:y val="0"/>
          <c:w val="0.95351295015403614"/>
          <c:h val="0.793590347898241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Plan1!$B$5</c:f>
              <c:strCache>
                <c:ptCount val="1"/>
                <c:pt idx="0">
                  <c:v>Mestres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2678286321626495E-2"/>
                  <c:y val="1.089917944340379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8.4521908810843687E-3"/>
                  <c:y val="7.266119628935862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2678286321626495E-2"/>
                  <c:y val="7.266119628935795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2678286321626571E-2"/>
                  <c:y val="3.633059814467931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2678286321626649E-2"/>
                  <c:y val="3.633059814467931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Plan1!$A$6:$A$11</c:f>
              <c:strCache>
                <c:ptCount val="6"/>
                <c:pt idx="0">
                  <c:v>Ind. extrativa</c:v>
                </c:pt>
                <c:pt idx="1">
                  <c:v>Construção</c:v>
                </c:pt>
                <c:pt idx="2">
                  <c:v>Ind. de transf.</c:v>
                </c:pt>
                <c:pt idx="3">
                  <c:v>Adm. Pública</c:v>
                </c:pt>
                <c:pt idx="4">
                  <c:v>Educação</c:v>
                </c:pt>
                <c:pt idx="5">
                  <c:v>Outros</c:v>
                </c:pt>
              </c:strCache>
            </c:strRef>
          </c:cat>
          <c:val>
            <c:numRef>
              <c:f>Plan1!$B$6:$B$11</c:f>
              <c:numCache>
                <c:formatCode>General</c:formatCode>
                <c:ptCount val="6"/>
                <c:pt idx="0">
                  <c:v>1.05</c:v>
                </c:pt>
                <c:pt idx="1">
                  <c:v>1.61</c:v>
                </c:pt>
                <c:pt idx="2">
                  <c:v>4.9800000000000004</c:v>
                </c:pt>
                <c:pt idx="3">
                  <c:v>12.88</c:v>
                </c:pt>
                <c:pt idx="4">
                  <c:v>33.270000000000003</c:v>
                </c:pt>
                <c:pt idx="5">
                  <c:v>46.21</c:v>
                </c:pt>
              </c:numCache>
            </c:numRef>
          </c:val>
        </c:ser>
        <c:ser>
          <c:idx val="1"/>
          <c:order val="1"/>
          <c:tx>
            <c:strRef>
              <c:f>Plan1!$C$5</c:f>
              <c:strCache>
                <c:ptCount val="1"/>
                <c:pt idx="0">
                  <c:v>Doutores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2678286321626474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0565238601355373E-2"/>
                  <c:y val="3.63305981446779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2678286321626495E-2"/>
                  <c:y val="3.633059814467864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2678286321626495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Plan1!$A$6:$A$11</c:f>
              <c:strCache>
                <c:ptCount val="6"/>
                <c:pt idx="0">
                  <c:v>Ind. extrativa</c:v>
                </c:pt>
                <c:pt idx="1">
                  <c:v>Construção</c:v>
                </c:pt>
                <c:pt idx="2">
                  <c:v>Ind. de transf.</c:v>
                </c:pt>
                <c:pt idx="3">
                  <c:v>Adm. Pública</c:v>
                </c:pt>
                <c:pt idx="4">
                  <c:v>Educação</c:v>
                </c:pt>
                <c:pt idx="5">
                  <c:v>Outros</c:v>
                </c:pt>
              </c:strCache>
            </c:strRef>
          </c:cat>
          <c:val>
            <c:numRef>
              <c:f>Plan1!$C$6:$C$11</c:f>
              <c:numCache>
                <c:formatCode>General</c:formatCode>
                <c:ptCount val="6"/>
                <c:pt idx="0">
                  <c:v>0.56999999999999995</c:v>
                </c:pt>
                <c:pt idx="1">
                  <c:v>0.63</c:v>
                </c:pt>
                <c:pt idx="2">
                  <c:v>2.39</c:v>
                </c:pt>
                <c:pt idx="3">
                  <c:v>15.13</c:v>
                </c:pt>
                <c:pt idx="4">
                  <c:v>49.14</c:v>
                </c:pt>
                <c:pt idx="5">
                  <c:v>32.14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4984448"/>
        <c:axId val="74998528"/>
      </c:barChart>
      <c:catAx>
        <c:axId val="74984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4998528"/>
        <c:crosses val="autoZero"/>
        <c:auto val="1"/>
        <c:lblAlgn val="ctr"/>
        <c:lblOffset val="100"/>
        <c:noMultiLvlLbl val="0"/>
      </c:catAx>
      <c:valAx>
        <c:axId val="74998528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4984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587911782171983E-2"/>
          <c:y val="0"/>
          <c:w val="0.95351295015403614"/>
          <c:h val="0.793590347898241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Plan1!$B$5</c:f>
              <c:strCache>
                <c:ptCount val="1"/>
                <c:pt idx="0">
                  <c:v>Mestres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2678286321626495E-2"/>
                  <c:y val="1.089917944340379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8.4521908810843687E-3"/>
                  <c:y val="7.266119628935862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2678286321626495E-2"/>
                  <c:y val="7.266119628935795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2678286321626571E-2"/>
                  <c:y val="3.633059814467931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2678286321626649E-2"/>
                  <c:y val="3.633059814467931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Plan1!$A$6:$A$11</c:f>
              <c:strCache>
                <c:ptCount val="6"/>
                <c:pt idx="0">
                  <c:v>Ind. extrativa</c:v>
                </c:pt>
                <c:pt idx="1">
                  <c:v>Construção</c:v>
                </c:pt>
                <c:pt idx="2">
                  <c:v>Ind. de transf.</c:v>
                </c:pt>
                <c:pt idx="3">
                  <c:v>Adm. Pública</c:v>
                </c:pt>
                <c:pt idx="4">
                  <c:v>Educação</c:v>
                </c:pt>
                <c:pt idx="5">
                  <c:v>Outros</c:v>
                </c:pt>
              </c:strCache>
            </c:strRef>
          </c:cat>
          <c:val>
            <c:numRef>
              <c:f>Plan1!$B$6:$B$11</c:f>
              <c:numCache>
                <c:formatCode>General</c:formatCode>
                <c:ptCount val="6"/>
                <c:pt idx="0">
                  <c:v>1.05</c:v>
                </c:pt>
                <c:pt idx="1">
                  <c:v>1.61</c:v>
                </c:pt>
                <c:pt idx="2">
                  <c:v>4.9800000000000004</c:v>
                </c:pt>
                <c:pt idx="3">
                  <c:v>12.88</c:v>
                </c:pt>
                <c:pt idx="4">
                  <c:v>33.270000000000003</c:v>
                </c:pt>
                <c:pt idx="5">
                  <c:v>46.21</c:v>
                </c:pt>
              </c:numCache>
            </c:numRef>
          </c:val>
        </c:ser>
        <c:ser>
          <c:idx val="1"/>
          <c:order val="1"/>
          <c:tx>
            <c:strRef>
              <c:f>Plan1!$C$5</c:f>
              <c:strCache>
                <c:ptCount val="1"/>
                <c:pt idx="0">
                  <c:v>Doutores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2678286321626474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0565238601355373E-2"/>
                  <c:y val="3.63305981446779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2678286321626495E-2"/>
                  <c:y val="3.633059814467864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2678286321626495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Plan1!$A$6:$A$11</c:f>
              <c:strCache>
                <c:ptCount val="6"/>
                <c:pt idx="0">
                  <c:v>Ind. extrativa</c:v>
                </c:pt>
                <c:pt idx="1">
                  <c:v>Construção</c:v>
                </c:pt>
                <c:pt idx="2">
                  <c:v>Ind. de transf.</c:v>
                </c:pt>
                <c:pt idx="3">
                  <c:v>Adm. Pública</c:v>
                </c:pt>
                <c:pt idx="4">
                  <c:v>Educação</c:v>
                </c:pt>
                <c:pt idx="5">
                  <c:v>Outros</c:v>
                </c:pt>
              </c:strCache>
            </c:strRef>
          </c:cat>
          <c:val>
            <c:numRef>
              <c:f>Plan1!$C$6:$C$11</c:f>
              <c:numCache>
                <c:formatCode>General</c:formatCode>
                <c:ptCount val="6"/>
                <c:pt idx="0">
                  <c:v>0.56999999999999995</c:v>
                </c:pt>
                <c:pt idx="1">
                  <c:v>0.63</c:v>
                </c:pt>
                <c:pt idx="2">
                  <c:v>2.39</c:v>
                </c:pt>
                <c:pt idx="3">
                  <c:v>15.13</c:v>
                </c:pt>
                <c:pt idx="4">
                  <c:v>49.14</c:v>
                </c:pt>
                <c:pt idx="5">
                  <c:v>32.14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7619968"/>
        <c:axId val="77621504"/>
      </c:barChart>
      <c:catAx>
        <c:axId val="77619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7621504"/>
        <c:crosses val="autoZero"/>
        <c:auto val="1"/>
        <c:lblAlgn val="ctr"/>
        <c:lblOffset val="100"/>
        <c:noMultiLvlLbl val="0"/>
      </c:catAx>
      <c:valAx>
        <c:axId val="77621504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7619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[lista_presenca_Metal-mecânico_Metalurgia_v2.xlsx]Plan4!Tabela dinâmica4</c:name>
    <c:fmtId val="-1"/>
  </c:pivotSource>
  <c:chart>
    <c:autoTitleDeleted val="1"/>
    <c:pivotFmts>
      <c:pivotFmt>
        <c:idx val="0"/>
        <c:marker>
          <c:symbol val="none"/>
        </c:marker>
        <c:dLbl>
          <c:idx val="0"/>
          <c:spPr>
            <a:solidFill>
              <a:schemeClr val="lt1">
                <a:alpha val="90000"/>
              </a:schemeClr>
            </a:solidFill>
            <a:ln w="12700" cap="flat" cmpd="sng" algn="ctr">
              <a:solidFill>
                <a:schemeClr val="accent1"/>
              </a:solidFill>
              <a:round/>
            </a:ln>
            <a:effectLst>
              <a:outerShdw blurRad="50800" dist="38100" dir="2700000" algn="tl" rotWithShape="0">
                <a:schemeClr val="accent1">
                  <a:lumMod val="75000"/>
                  <a:alpha val="40000"/>
                </a:schemeClr>
              </a:outerShdw>
            </a:effectLst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1200" b="1" i="0" u="none" strike="noStrike" kern="1200" baseline="0">
                  <a:solidFill>
                    <a:schemeClr val="accent1"/>
                  </a:solidFill>
                  <a:effectLst/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marker>
          <c:symbol val="none"/>
        </c:marker>
        <c:dLbl>
          <c:idx val="0"/>
          <c:spPr>
            <a:solidFill>
              <a:schemeClr val="lt1">
                <a:alpha val="90000"/>
              </a:schemeClr>
            </a:solidFill>
            <a:ln w="12700" cap="flat" cmpd="sng" algn="ctr">
              <a:solidFill>
                <a:schemeClr val="accent1"/>
              </a:solidFill>
              <a:round/>
            </a:ln>
            <a:effectLst>
              <a:outerShdw blurRad="50800" dist="38100" dir="2700000" algn="tl" rotWithShape="0">
                <a:schemeClr val="accent1">
                  <a:lumMod val="75000"/>
                  <a:alpha val="40000"/>
                </a:schemeClr>
              </a:outerShdw>
            </a:effectLst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1200" b="1" i="0" u="none" strike="noStrike" kern="1200" baseline="0">
                  <a:solidFill>
                    <a:schemeClr val="accent1"/>
                  </a:solidFill>
                  <a:effectLst/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marker>
          <c:symbol val="none"/>
        </c:marker>
        <c:dLbl>
          <c:idx val="0"/>
          <c:spPr>
            <a:solidFill>
              <a:schemeClr val="lt1">
                <a:alpha val="90000"/>
              </a:schemeClr>
            </a:solidFill>
            <a:ln w="12700" cap="flat" cmpd="sng" algn="ctr">
              <a:solidFill>
                <a:schemeClr val="accent1"/>
              </a:solidFill>
              <a:round/>
            </a:ln>
            <a:effectLst>
              <a:outerShdw blurRad="50800" dist="38100" dir="2700000" algn="tl" rotWithShape="0">
                <a:schemeClr val="accent1">
                  <a:lumMod val="75000"/>
                  <a:alpha val="40000"/>
                </a:schemeClr>
              </a:outerShdw>
            </a:effectLst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1200" b="1" i="0" u="none" strike="noStrike" kern="1200" baseline="0">
                  <a:solidFill>
                    <a:schemeClr val="accent1"/>
                  </a:solidFill>
                  <a:effectLst/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0870380294021"/>
          <c:y val="2.716137877565955E-2"/>
          <c:w val="0.59479784033497618"/>
          <c:h val="0.92017276093823386"/>
        </c:manualLayout>
      </c:layout>
      <c:pie3DChart>
        <c:varyColors val="1"/>
        <c:ser>
          <c:idx val="0"/>
          <c:order val="0"/>
          <c:tx>
            <c:strRef>
              <c:f>Plan4!$B$3</c:f>
              <c:strCache>
                <c:ptCount val="1"/>
                <c:pt idx="0">
                  <c:v>Total</c:v>
                </c:pt>
              </c:strCache>
            </c:strRef>
          </c:tx>
          <c:explosion val="25"/>
          <c:dPt>
            <c:idx val="0"/>
            <c:bubble3D val="0"/>
            <c:explosion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1"/>
            <c:bubble3D val="0"/>
            <c:explosion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2"/>
            <c:bubble3D val="0"/>
            <c:explosion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3"/>
            <c:bubble3D val="0"/>
            <c:explosion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Lbls>
            <c:dLbl>
              <c:idx val="0"/>
              <c:layout>
                <c:manualLayout>
                  <c:x val="-3.7843686176908094E-2"/>
                  <c:y val="-8.5914040524560586E-2"/>
                </c:manualLayout>
              </c:layout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rgbClr val="5A9BD8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0866916218344812E-2"/>
                  <c:y val="-9.71127803340288E-2"/>
                </c:manualLayout>
              </c:layout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rgbClr val="ED742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1992672890086559"/>
                  <c:y val="-2.4813505383433333E-2"/>
                </c:manualLayout>
              </c:layout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rgbClr val="999999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4911977086336998E-2"/>
                  <c:y val="-0.14750469272584596"/>
                </c:manualLayout>
              </c:layout>
              <c:tx>
                <c:rich>
                  <a:bodyPr/>
                  <a:lstStyle/>
                  <a:p>
                    <a:fld id="{6047AFAC-D89D-41A5-AEBE-2427760BA1C7}" type="CATEGORYNAME">
                      <a:rPr lang="en-US">
                        <a:solidFill>
                          <a:srgbClr val="F3BE00"/>
                        </a:solidFill>
                      </a:rPr>
                      <a:pPr/>
                      <a:t>[NOME DA CATEGORIA]</a:t>
                    </a:fld>
                    <a:r>
                      <a:rPr lang="en-US" baseline="0" dirty="0">
                        <a:solidFill>
                          <a:srgbClr val="F3BE00"/>
                        </a:solidFill>
                      </a:rPr>
                      <a:t>
</a:t>
                    </a:r>
                    <a:fld id="{C7FF5C56-E54D-4721-BA69-4E17A334CE33}" type="PERCENTAGE">
                      <a:rPr lang="en-US" baseline="0">
                        <a:solidFill>
                          <a:srgbClr val="F3BE00"/>
                        </a:solidFill>
                      </a:rPr>
                      <a:pPr/>
                      <a:t>[PORCENTAGEM]</a:t>
                    </a:fld>
                    <a:endParaRPr lang="en-US" baseline="0" dirty="0">
                      <a:solidFill>
                        <a:srgbClr val="F3BE00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Plan4!$A$4:$A$8</c:f>
              <c:strCache>
                <c:ptCount val="4"/>
                <c:pt idx="0">
                  <c:v>Academia</c:v>
                </c:pt>
                <c:pt idx="1">
                  <c:v>Governo</c:v>
                </c:pt>
                <c:pt idx="2">
                  <c:v>Indústria</c:v>
                </c:pt>
                <c:pt idx="3">
                  <c:v>Terceiro Setor</c:v>
                </c:pt>
              </c:strCache>
            </c:strRef>
          </c:cat>
          <c:val>
            <c:numRef>
              <c:f>Plan4!$B$4:$B$8</c:f>
              <c:numCache>
                <c:formatCode>General</c:formatCode>
                <c:ptCount val="4"/>
                <c:pt idx="0">
                  <c:v>12</c:v>
                </c:pt>
                <c:pt idx="1">
                  <c:v>5</c:v>
                </c:pt>
                <c:pt idx="2">
                  <c:v>27</c:v>
                </c:pt>
                <c:pt idx="3">
                  <c:v>21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  <c14:dropZonesVisible val="1"/>
      </c14:pivotOptions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8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8923FB-7DE9-4BF3-901F-210A2744240F}" type="datetimeFigureOut">
              <a:rPr lang="pt-BR" smtClean="0"/>
              <a:t>04/08/2015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731A65-32B0-41B7-9B4A-11A3143007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5079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cenário atual de retração econômica, a FIESC, comprometida com o crescimento da indústria catarinense, busca alternativas para apoiar o desenvolvimento do setor, o qual precisa se adaptar rapidamente às mudanças para se manter competitivo no contexto global.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31A65-32B0-41B7-9B4A-11A3143007C4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68047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Esses dados são reveladores e preocupantes quando associamos a eles a informação de que boa parte dos engenheiros não atua na área. É o que mostra levantamento da CNI a respeito do número de engenheiros atuando na indústria (54%). Logo, o pouco que temos, de engenheiros, ainda é dividido com outras áreas, deixando uma lacuna no potencial de inovação e de desenvolvimento industrial.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D7A5D-8D0D-426E-A830-D767A345A039}" type="slidenum">
              <a:rPr lang="pt-BR" smtClean="0">
                <a:solidFill>
                  <a:prstClr val="black"/>
                </a:solidFill>
              </a:rPr>
              <a:pPr/>
              <a:t>10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5637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aumentar o percentual de engenheiros para atender as demandas de crescimento industrial? Como formar profissionais mais preparados para atuar na indústria? O setor industrial precisa desse profissional altamente qualificado para alavancar seu desenvolvimento de inovações tecnológicas.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31A65-32B0-41B7-9B4A-11A3143007C4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0999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Porém, de um lado temos a vocação acadêmica da universidade e a excelência na formação de engenheiros mestres e doutores; de outro lado temos a indústria demandando um profissional com mais experiência para atuar no setor. O que vemos instaurado é uma falsa polarização, teoria e prática, como se pudesse se estabelecer ordem de importância. Trata-se, pois, de uma relação dicotômica, de relação entre elementos essenciais. A difícil equação precisa ser resolvida; formação altamente especializada deve ser valorizada pela indústria assim como a experiência e as necessidades da indústria devem ser consideradas pela academia.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D7A5D-8D0D-426E-A830-D767A345A039}" type="slidenum">
              <a:rPr lang="pt-BR" smtClean="0">
                <a:solidFill>
                  <a:prstClr val="black"/>
                </a:solidFill>
              </a:rPr>
              <a:pPr/>
              <a:t>12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9548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Brasil, tradicionalmente temos os profissionais titulados orientados para a academia, 49 % dos doutores estão nas universidades. É ínfimo o percentual de mestres e doutores, nas mais diversas áreas, na indústria.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31A65-32B0-41B7-9B4A-11A3143007C4}" type="slidenum">
              <a:rPr lang="pt-BR" smtClean="0">
                <a:solidFill>
                  <a:prstClr val="black"/>
                </a:solidFill>
              </a:rPr>
              <a:pPr/>
              <a:t>13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3856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cenário desejável seria um equilíbrio, uma distribuição mais equânime de mestres e doutores nas empresas, tanto quanto na universidade, como forma de incrementar processos de inovação nos setores.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31A65-32B0-41B7-9B4A-11A3143007C4}" type="slidenum">
              <a:rPr lang="pt-BR" smtClean="0">
                <a:solidFill>
                  <a:prstClr val="black"/>
                </a:solidFill>
              </a:rPr>
              <a:pPr/>
              <a:t>14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4374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Profissional T-</a:t>
            </a:r>
            <a:r>
              <a:rPr lang="pt-B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shaped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 Profissional do Modelo T - Cabe ponderar, então, sobre as competências desse profissional. Parece-nos que a formação do profissional da engenharia precisaria contemplar conhecimento abrangente, formação básica sólida, tanto sistêmica quanto analítica, e desenvolvimento da capacidade para empreender e de continuar aprendendo ao longo da vida.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sz="1800" dirty="0" smtClean="0"/>
          </a:p>
          <a:p>
            <a:endParaRPr lang="pt-BR" sz="18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D7A5D-8D0D-426E-A830-D767A345A039}" type="slidenum">
              <a:rPr lang="pt-BR" smtClean="0">
                <a:solidFill>
                  <a:prstClr val="black"/>
                </a:solidFill>
              </a:rPr>
              <a:pPr/>
              <a:t>15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5782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674688" y="808038"/>
            <a:ext cx="5387975" cy="404177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Essas questões postas, escassez de engenheiros e com competências específicas para atuar na indústria se confirma quando, por meio do PDIC, interagimos com os vários atores envolvidos no processo produtivo catarinense. O PDIC é o Programa de Desenvolvimento Industrial Catarinense, com múltiplas iniciativas e com a participação ativa desta Universidade. Esse programa demarca o começo do processo de materialização de uma visão de futuro desejada até 2022, com ações de curto, médio e longo prazo para o Estado, a fim de situar Santa Catarina em posição competitiva de destaque nos cenários nacional e internacional.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C5407-1B45-4B0C-84AE-58885C5D8B11}" type="slidenum">
              <a:rPr lang="pt-BR" smtClean="0">
                <a:solidFill>
                  <a:prstClr val="black"/>
                </a:solidFill>
              </a:rPr>
              <a:pPr/>
              <a:t>16</a:t>
            </a:fld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1581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415925" y="879475"/>
            <a:ext cx="5856288" cy="4392613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ADC8F-6438-42F0-9196-74A817D569CB}" type="slidenum">
              <a:rPr lang="pt-BR" smtClean="0">
                <a:solidFill>
                  <a:prstClr val="black"/>
                </a:solidFill>
              </a:rPr>
              <a:pPr/>
              <a:t>17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8899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31A65-32B0-41B7-9B4A-11A3143007C4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75846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  <a:p>
            <a:endParaRPr lang="pt-BR" dirty="0" smtClean="0"/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EF55B-CA5F-3F4D-9FBE-984A1B9049A0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013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Momentos de crise, no entanto, são oportunos para se reinventar, para rever processos, propor novos projetos, buscar parcerias, etc.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31A65-32B0-41B7-9B4A-11A3143007C4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9678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diálogo estabelecido com os representantes dos diferentes setores resultaram inúmeras ações de curto, médio e longo prazo para incrementar o desenvolvimento industrial.  Da priorização realizada, ficou evidenciado que o capital humano é uma necessidade premente.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31A65-32B0-41B7-9B4A-11A3143007C4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45097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31A65-32B0-41B7-9B4A-11A3143007C4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19268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31A65-32B0-41B7-9B4A-11A3143007C4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89749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engenheiros devem ter capacidade de preencher as lacunas do desenvolvimento industrial, utilizando conhecimentos profundos e integrados de tecnologia, gestão, logística, produção, processos e automação.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31A65-32B0-41B7-9B4A-11A3143007C4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64819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31A65-32B0-41B7-9B4A-11A3143007C4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8959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Nesse sentido, importa estreitar relações dos diversos atores envolvidos no setor industrial, direta ou indiretamente, em uma clara atuação em rede:  Indústria, Federação, governo, universidade, etc.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31A65-32B0-41B7-9B4A-11A3143007C4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6018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 a atuação em rede, todos esses atores engajados na competitividade da indústria catarinense, os desafios identificados tendem a ser vencidos mais facilmente.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31A65-32B0-41B7-9B4A-11A3143007C4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8884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isso precisamos conhecer os desafios que nos espreitam.  A indústria catarinense cresce, se fortalece e se consolida, mas ainda tem desafios a serem superados: a competitividade, o custo Brasil, a integração, recursos humanos e tecnologia.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31A65-32B0-41B7-9B4A-11A3143007C4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5385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Nesse encontro, poderemos ver que muitos desses desafios encontram respostas na universidade e na discussão que se está propondo aqui, hoje, sobretudo no que diz respeito a recursos humanos. O capital humano é parte fundamental nesse cenário de superação das dificuldades, em que a qualificação impacta diretamente no desenvolvimento, tanto nas grandes empresas como nas médias e pequenas empresas. Dois aspectos importantes se destacam nesse quesito: a </a:t>
            </a:r>
            <a:r>
              <a:rPr lang="pt-B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escassez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engenheiros na indústria e a </a:t>
            </a:r>
            <a:r>
              <a:rPr lang="pt-B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formação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engenheiro com pouca experiência.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31A65-32B0-41B7-9B4A-11A3143007C4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237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 olhamos para os dados de engenheiros formados no Brasil, percebemos que nossos índices são baixos se comparados com outros países. O Brasil tem 31 engenheiros formados para cada 100 mil habitantes, enquanto Estados Unidos têm 54 e a Alemanha tem 90 formados para cada 100 mil habitantes.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31A65-32B0-41B7-9B4A-11A3143007C4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2368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percentual de concluintes das engenharias em relação às outras áreas é bem menor comparado a países em desenvolvimento como o Brasil.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D7A5D-8D0D-426E-A830-D767A345A039}" type="slidenum">
              <a:rPr lang="pt-BR" smtClean="0">
                <a:solidFill>
                  <a:prstClr val="black"/>
                </a:solidFill>
              </a:rPr>
              <a:pPr/>
              <a:t>8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311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SC, temos uma situação um pouco diferenciada no que se refere ao percentual de concluintes nas engenharias (12%) em relação às outras áreas, em comparação com o mesmo dado relativo ao Brasil (8%). Certamente esse diferencial se deve ao rigor e à excelência desta universidade.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D7A5D-8D0D-426E-A830-D767A345A039}" type="slidenum">
              <a:rPr lang="pt-BR" smtClean="0">
                <a:solidFill>
                  <a:prstClr val="black"/>
                </a:solidFill>
              </a:rPr>
              <a:pPr/>
              <a:t>9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881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C6E3-D883-49C1-B692-83F60DB90D00}" type="datetimeFigureOut">
              <a:rPr lang="pt-BR" smtClean="0">
                <a:solidFill>
                  <a:srgbClr val="3D4652">
                    <a:tint val="75000"/>
                  </a:srgbClr>
                </a:solidFill>
              </a:rPr>
              <a:pPr/>
              <a:t>04/08/2015</a:t>
            </a:fld>
            <a:endParaRPr lang="pt-BR">
              <a:solidFill>
                <a:srgbClr val="3D4652">
                  <a:tint val="75000"/>
                </a:srgb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3D4652">
                  <a:tint val="75000"/>
                </a:srgb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6BF16-9FC4-4F1A-9E72-4F05FF0AF357}" type="slidenum">
              <a:rPr lang="pt-BR" smtClean="0">
                <a:solidFill>
                  <a:srgbClr val="3D4652">
                    <a:tint val="75000"/>
                  </a:srgbClr>
                </a:solidFill>
              </a:rPr>
              <a:pPr/>
              <a:t>‹nº›</a:t>
            </a:fld>
            <a:endParaRPr lang="pt-BR">
              <a:solidFill>
                <a:srgbClr val="3D465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548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C6E3-D883-49C1-B692-83F60DB90D00}" type="datetimeFigureOut">
              <a:rPr lang="pt-BR" smtClean="0">
                <a:solidFill>
                  <a:srgbClr val="3D4652">
                    <a:tint val="75000"/>
                  </a:srgbClr>
                </a:solidFill>
              </a:rPr>
              <a:pPr/>
              <a:t>04/08/2015</a:t>
            </a:fld>
            <a:endParaRPr lang="pt-BR">
              <a:solidFill>
                <a:srgbClr val="3D4652">
                  <a:tint val="75000"/>
                </a:srgb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3D4652">
                  <a:tint val="75000"/>
                </a:srgb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6BF16-9FC4-4F1A-9E72-4F05FF0AF357}" type="slidenum">
              <a:rPr lang="pt-BR" smtClean="0">
                <a:solidFill>
                  <a:srgbClr val="3D4652">
                    <a:tint val="75000"/>
                  </a:srgbClr>
                </a:solidFill>
              </a:rPr>
              <a:pPr/>
              <a:t>‹nº›</a:t>
            </a:fld>
            <a:endParaRPr lang="pt-BR">
              <a:solidFill>
                <a:srgbClr val="3D465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046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60A7C-0E73-4D04-9DD4-59E6B2A667C2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584C9-2E23-479C-913B-2B6DA93FFA5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02421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60A7C-0E73-4D04-9DD4-59E6B2A667C2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584C9-2E23-479C-913B-2B6DA93FFA5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51592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60A7C-0E73-4D04-9DD4-59E6B2A667C2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584C9-2E23-479C-913B-2B6DA93FFA5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56222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82E53-BE3D-44A5-AEEA-0609E08ECC8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E97C-8925-44AB-BF68-1BB7AD32690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29473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82E53-BE3D-44A5-AEEA-0609E08ECC8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E97C-8925-44AB-BF68-1BB7AD32690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4176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82E53-BE3D-44A5-AEEA-0609E08ECC8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E97C-8925-44AB-BF68-1BB7AD32690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6206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82E53-BE3D-44A5-AEEA-0609E08ECC8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E97C-8925-44AB-BF68-1BB7AD32690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48138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82E53-BE3D-44A5-AEEA-0609E08ECC8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E97C-8925-44AB-BF68-1BB7AD32690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01584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82E53-BE3D-44A5-AEEA-0609E08ECC8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E97C-8925-44AB-BF68-1BB7AD32690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43513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82E53-BE3D-44A5-AEEA-0609E08ECC8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E97C-8925-44AB-BF68-1BB7AD32690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800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5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2" y="274645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C6E3-D883-49C1-B692-83F60DB90D00}" type="datetimeFigureOut">
              <a:rPr lang="pt-BR" smtClean="0">
                <a:solidFill>
                  <a:srgbClr val="3D4652">
                    <a:tint val="75000"/>
                  </a:srgbClr>
                </a:solidFill>
              </a:rPr>
              <a:pPr/>
              <a:t>04/08/2015</a:t>
            </a:fld>
            <a:endParaRPr lang="pt-BR">
              <a:solidFill>
                <a:srgbClr val="3D4652">
                  <a:tint val="75000"/>
                </a:srgb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3D4652">
                  <a:tint val="75000"/>
                </a:srgb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6BF16-9FC4-4F1A-9E72-4F05FF0AF357}" type="slidenum">
              <a:rPr lang="pt-BR" smtClean="0">
                <a:solidFill>
                  <a:srgbClr val="3D4652">
                    <a:tint val="75000"/>
                  </a:srgbClr>
                </a:solidFill>
              </a:rPr>
              <a:pPr/>
              <a:t>‹nº›</a:t>
            </a:fld>
            <a:endParaRPr lang="pt-BR">
              <a:solidFill>
                <a:srgbClr val="3D465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740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82E53-BE3D-44A5-AEEA-0609E08ECC8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E97C-8925-44AB-BF68-1BB7AD32690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71413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82E53-BE3D-44A5-AEEA-0609E08ECC8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E97C-8925-44AB-BF68-1BB7AD32690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64733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82E53-BE3D-44A5-AEEA-0609E08ECC8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E97C-8925-44AB-BF68-1BB7AD32690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65380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82E53-BE3D-44A5-AEEA-0609E08ECC8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E97C-8925-44AB-BF68-1BB7AD32690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87806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014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0203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177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" r="1159"/>
          <a:stretch/>
        </p:blipFill>
        <p:spPr>
          <a:xfrm>
            <a:off x="0" y="-40860"/>
            <a:ext cx="9144000" cy="693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606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803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5154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10A85-1D58-1D42-8953-6900C4D4B2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8BA69-F1A6-2549-9311-F998BBB9D5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03103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345135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10A85-1D58-1D42-8953-6900C4D4B2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8BA69-F1A6-2549-9311-F998BBB9D5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528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10A85-1D58-1D42-8953-6900C4D4B2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8BA69-F1A6-2549-9311-F998BBB9D5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2726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10A85-1D58-1D42-8953-6900C4D4B2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8BA69-F1A6-2549-9311-F998BBB9D5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2366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10A85-1D58-1D42-8953-6900C4D4B2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8BA69-F1A6-2549-9311-F998BBB9D5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7132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10A85-1D58-1D42-8953-6900C4D4B2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8BA69-F1A6-2549-9311-F998BBB9D5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7401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10A85-1D58-1D42-8953-6900C4D4B2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8BA69-F1A6-2549-9311-F998BBB9D5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9085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10A85-1D58-1D42-8953-6900C4D4B2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8BA69-F1A6-2549-9311-F998BBB9D5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230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C6E3-D883-49C1-B692-83F60DB90D00}" type="datetimeFigureOut">
              <a:rPr lang="pt-BR" smtClean="0">
                <a:solidFill>
                  <a:srgbClr val="3D4652">
                    <a:tint val="75000"/>
                  </a:srgbClr>
                </a:solidFill>
              </a:rPr>
              <a:pPr/>
              <a:t>04/08/2015</a:t>
            </a:fld>
            <a:endParaRPr lang="pt-BR">
              <a:solidFill>
                <a:srgbClr val="3D4652">
                  <a:tint val="75000"/>
                </a:srgb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3D4652">
                  <a:tint val="75000"/>
                </a:srgb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6BF16-9FC4-4F1A-9E72-4F05FF0AF357}" type="slidenum">
              <a:rPr lang="pt-BR" smtClean="0">
                <a:solidFill>
                  <a:srgbClr val="3D4652">
                    <a:tint val="75000"/>
                  </a:srgbClr>
                </a:solidFill>
              </a:rPr>
              <a:pPr/>
              <a:t>‹nº›</a:t>
            </a:fld>
            <a:endParaRPr lang="pt-BR">
              <a:solidFill>
                <a:srgbClr val="3D465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520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10A85-1D58-1D42-8953-6900C4D4B2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8BA69-F1A6-2549-9311-F998BBB9D5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1087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10A85-1D58-1D42-8953-6900C4D4B2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8BA69-F1A6-2549-9311-F998BBB9D5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3522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10A85-1D58-1D42-8953-6900C4D4B2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8BA69-F1A6-2549-9311-F998BBB9D5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0468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10A85-1D58-1D42-8953-6900C4D4B2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8BA69-F1A6-2549-9311-F998BBB9D5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1002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10A85-1D58-1D42-8953-6900C4D4B2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8BA69-F1A6-2549-9311-F998BBB9D5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7950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10A85-1D58-1D42-8953-6900C4D4B2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8BA69-F1A6-2549-9311-F998BBB9D5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9239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10A85-1D58-1D42-8953-6900C4D4B2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8BA69-F1A6-2549-9311-F998BBB9D5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5792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10A85-1D58-1D42-8953-6900C4D4B2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8BA69-F1A6-2549-9311-F998BBB9D5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111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10A85-1D58-1D42-8953-6900C4D4B2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8BA69-F1A6-2549-9311-F998BBB9D5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434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10A85-1D58-1D42-8953-6900C4D4B2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8BA69-F1A6-2549-9311-F998BBB9D5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616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C6E3-D883-49C1-B692-83F60DB90D00}" type="datetimeFigureOut">
              <a:rPr lang="pt-BR" smtClean="0">
                <a:solidFill>
                  <a:srgbClr val="3D4652">
                    <a:tint val="75000"/>
                  </a:srgbClr>
                </a:solidFill>
              </a:rPr>
              <a:pPr/>
              <a:t>04/08/2015</a:t>
            </a:fld>
            <a:endParaRPr lang="pt-BR">
              <a:solidFill>
                <a:srgbClr val="3D4652">
                  <a:tint val="75000"/>
                </a:srgb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3D4652">
                  <a:tint val="75000"/>
                </a:srgb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6BF16-9FC4-4F1A-9E72-4F05FF0AF357}" type="slidenum">
              <a:rPr lang="pt-BR" smtClean="0">
                <a:solidFill>
                  <a:srgbClr val="3D4652">
                    <a:tint val="75000"/>
                  </a:srgbClr>
                </a:solidFill>
              </a:rPr>
              <a:pPr/>
              <a:t>‹nº›</a:t>
            </a:fld>
            <a:endParaRPr lang="pt-BR">
              <a:solidFill>
                <a:srgbClr val="3D465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227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10A85-1D58-1D42-8953-6900C4D4B2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8BA69-F1A6-2549-9311-F998BBB9D5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2758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10A85-1D58-1D42-8953-6900C4D4B2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8BA69-F1A6-2549-9311-F998BBB9D5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5715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10A85-1D58-1D42-8953-6900C4D4B2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8BA69-F1A6-2549-9311-F998BBB9D5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6368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10A85-1D58-1D42-8953-6900C4D4B2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8BA69-F1A6-2549-9311-F998BBB9D5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0447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B51B9-37EE-42C5-BB3A-78ED97C0F10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34163-90C4-4CCE-8A07-87052F55445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6317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B51B9-37EE-42C5-BB3A-78ED97C0F10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34163-90C4-4CCE-8A07-87052F55445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1609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B51B9-37EE-42C5-BB3A-78ED97C0F10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34163-90C4-4CCE-8A07-87052F55445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0801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B51B9-37EE-42C5-BB3A-78ED97C0F10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34163-90C4-4CCE-8A07-87052F55445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0733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5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B51B9-37EE-42C5-BB3A-78ED97C0F10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34163-90C4-4CCE-8A07-87052F55445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9504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B51B9-37EE-42C5-BB3A-78ED97C0F10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34163-90C4-4CCE-8A07-87052F55445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607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2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C6E3-D883-49C1-B692-83F60DB90D00}" type="datetimeFigureOut">
              <a:rPr lang="pt-BR" smtClean="0">
                <a:solidFill>
                  <a:srgbClr val="3D4652">
                    <a:tint val="75000"/>
                  </a:srgbClr>
                </a:solidFill>
              </a:rPr>
              <a:pPr/>
              <a:t>04/08/2015</a:t>
            </a:fld>
            <a:endParaRPr lang="pt-BR">
              <a:solidFill>
                <a:srgbClr val="3D4652">
                  <a:tint val="75000"/>
                </a:srgb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3D4652">
                  <a:tint val="75000"/>
                </a:srgb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6BF16-9FC4-4F1A-9E72-4F05FF0AF357}" type="slidenum">
              <a:rPr lang="pt-BR" smtClean="0">
                <a:solidFill>
                  <a:srgbClr val="3D4652">
                    <a:tint val="75000"/>
                  </a:srgbClr>
                </a:solidFill>
              </a:rPr>
              <a:pPr/>
              <a:t>‹nº›</a:t>
            </a:fld>
            <a:endParaRPr lang="pt-BR">
              <a:solidFill>
                <a:srgbClr val="3D465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120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B51B9-37EE-42C5-BB3A-78ED97C0F10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34163-90C4-4CCE-8A07-87052F55445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3223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8" y="27305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B51B9-37EE-42C5-BB3A-78ED97C0F10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34163-90C4-4CCE-8A07-87052F55445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8594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B51B9-37EE-42C5-BB3A-78ED97C0F10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34163-90C4-4CCE-8A07-87052F55445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7553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B51B9-37EE-42C5-BB3A-78ED97C0F10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34163-90C4-4CCE-8A07-87052F55445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6161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B51B9-37EE-42C5-BB3A-78ED97C0F10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34163-90C4-4CCE-8A07-87052F55445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1822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71"/>
            <a:ext cx="9144000" cy="686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949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:\AREAS COMPARTILHADAS\OBSERVATORIOS\OBSERVATORIO_SESI\PROJETOS\Núcleo de Design e Revisão\01 Projetos\03 - Setores Portadores de Santa Catarina - 2013\005 ROTAS\Layout_PPT\Miolo_Metalmecanic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5"/>
            <a:ext cx="9252585" cy="687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344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/>
          <p:cNvSpPr>
            <a:spLocks noChangeArrowheads="1"/>
          </p:cNvSpPr>
          <p:nvPr userDrawn="1"/>
        </p:nvSpPr>
        <p:spPr bwMode="auto">
          <a:xfrm>
            <a:off x="1596451" y="240122"/>
            <a:ext cx="7547548" cy="750911"/>
          </a:xfrm>
          <a:prstGeom prst="rect">
            <a:avLst/>
          </a:prstGeom>
          <a:solidFill>
            <a:srgbClr val="DCDCD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1800">
              <a:solidFill>
                <a:prstClr val="black"/>
              </a:solidFill>
            </a:endParaRPr>
          </a:p>
        </p:txBody>
      </p:sp>
      <p:sp>
        <p:nvSpPr>
          <p:cNvPr id="4" name="Rectangle 8"/>
          <p:cNvSpPr>
            <a:spLocks noChangeArrowheads="1"/>
          </p:cNvSpPr>
          <p:nvPr userDrawn="1"/>
        </p:nvSpPr>
        <p:spPr bwMode="auto">
          <a:xfrm>
            <a:off x="-37570" y="240201"/>
            <a:ext cx="1642283" cy="750761"/>
          </a:xfrm>
          <a:prstGeom prst="rect">
            <a:avLst/>
          </a:prstGeom>
          <a:solidFill>
            <a:srgbClr val="5FC0C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1800">
              <a:solidFill>
                <a:prstClr val="black"/>
              </a:solidFill>
            </a:endParaRPr>
          </a:p>
        </p:txBody>
      </p:sp>
      <p:sp>
        <p:nvSpPr>
          <p:cNvPr id="5" name="Rectangle 27"/>
          <p:cNvSpPr>
            <a:spLocks noChangeArrowheads="1"/>
          </p:cNvSpPr>
          <p:nvPr userDrawn="1"/>
        </p:nvSpPr>
        <p:spPr bwMode="auto">
          <a:xfrm>
            <a:off x="1382021" y="240122"/>
            <a:ext cx="222692" cy="750911"/>
          </a:xfrm>
          <a:prstGeom prst="rect">
            <a:avLst/>
          </a:prstGeom>
          <a:gradFill>
            <a:gsLst>
              <a:gs pos="0">
                <a:srgbClr val="5FC0C7">
                  <a:alpha val="0"/>
                </a:srgbClr>
              </a:gs>
              <a:gs pos="100000">
                <a:srgbClr val="3F8384"/>
              </a:gs>
            </a:gsLst>
            <a:lin ang="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1800">
              <a:solidFill>
                <a:prstClr val="black"/>
              </a:solidFill>
            </a:endParaRPr>
          </a:p>
        </p:txBody>
      </p:sp>
      <p:sp>
        <p:nvSpPr>
          <p:cNvPr id="8" name="AutoShape 3"/>
          <p:cNvSpPr>
            <a:spLocks noChangeAspect="1" noChangeArrowheads="1" noTextEdit="1"/>
          </p:cNvSpPr>
          <p:nvPr userDrawn="1"/>
        </p:nvSpPr>
        <p:spPr bwMode="auto">
          <a:xfrm>
            <a:off x="224786" y="445878"/>
            <a:ext cx="1105945" cy="342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z="1800">
              <a:solidFill>
                <a:prstClr val="black"/>
              </a:solidFill>
            </a:endParaRPr>
          </a:p>
        </p:txBody>
      </p:sp>
      <p:sp>
        <p:nvSpPr>
          <p:cNvPr id="9" name="Freeform 5"/>
          <p:cNvSpPr>
            <a:spLocks noEditPoints="1"/>
          </p:cNvSpPr>
          <p:nvPr userDrawn="1"/>
        </p:nvSpPr>
        <p:spPr bwMode="auto">
          <a:xfrm>
            <a:off x="224786" y="514461"/>
            <a:ext cx="1105945" cy="253273"/>
          </a:xfrm>
          <a:custGeom>
            <a:avLst/>
            <a:gdLst>
              <a:gd name="T0" fmla="*/ 2200 w 19070"/>
              <a:gd name="T1" fmla="*/ 172 h 4363"/>
              <a:gd name="T2" fmla="*/ 2301 w 19070"/>
              <a:gd name="T3" fmla="*/ 76 h 4363"/>
              <a:gd name="T4" fmla="*/ 2441 w 19070"/>
              <a:gd name="T5" fmla="*/ 23 h 4363"/>
              <a:gd name="T6" fmla="*/ 2596 w 19070"/>
              <a:gd name="T7" fmla="*/ 10 h 4363"/>
              <a:gd name="T8" fmla="*/ 2755 w 19070"/>
              <a:gd name="T9" fmla="*/ 40 h 4363"/>
              <a:gd name="T10" fmla="*/ 2840 w 19070"/>
              <a:gd name="T11" fmla="*/ 100 h 4363"/>
              <a:gd name="T12" fmla="*/ 2866 w 19070"/>
              <a:gd name="T13" fmla="*/ 184 h 4363"/>
              <a:gd name="T14" fmla="*/ 2856 w 19070"/>
              <a:gd name="T15" fmla="*/ 274 h 4363"/>
              <a:gd name="T16" fmla="*/ 2619 w 19070"/>
              <a:gd name="T17" fmla="*/ 221 h 4363"/>
              <a:gd name="T18" fmla="*/ 2565 w 19070"/>
              <a:gd name="T19" fmla="*/ 180 h 4363"/>
              <a:gd name="T20" fmla="*/ 2502 w 19070"/>
              <a:gd name="T21" fmla="*/ 178 h 4363"/>
              <a:gd name="T22" fmla="*/ 2431 w 19070"/>
              <a:gd name="T23" fmla="*/ 214 h 4363"/>
              <a:gd name="T24" fmla="*/ 2415 w 19070"/>
              <a:gd name="T25" fmla="*/ 271 h 4363"/>
              <a:gd name="T26" fmla="*/ 2496 w 19070"/>
              <a:gd name="T27" fmla="*/ 329 h 4363"/>
              <a:gd name="T28" fmla="*/ 2712 w 19070"/>
              <a:gd name="T29" fmla="*/ 394 h 4363"/>
              <a:gd name="T30" fmla="*/ 2791 w 19070"/>
              <a:gd name="T31" fmla="*/ 463 h 4363"/>
              <a:gd name="T32" fmla="*/ 2818 w 19070"/>
              <a:gd name="T33" fmla="*/ 550 h 4363"/>
              <a:gd name="T34" fmla="*/ 2791 w 19070"/>
              <a:gd name="T35" fmla="*/ 674 h 4363"/>
              <a:gd name="T36" fmla="*/ 2703 w 19070"/>
              <a:gd name="T37" fmla="*/ 782 h 4363"/>
              <a:gd name="T38" fmla="*/ 2554 w 19070"/>
              <a:gd name="T39" fmla="*/ 854 h 4363"/>
              <a:gd name="T40" fmla="*/ 2351 w 19070"/>
              <a:gd name="T41" fmla="*/ 873 h 4363"/>
              <a:gd name="T42" fmla="*/ 2202 w 19070"/>
              <a:gd name="T43" fmla="*/ 848 h 4363"/>
              <a:gd name="T44" fmla="*/ 2111 w 19070"/>
              <a:gd name="T45" fmla="*/ 765 h 4363"/>
              <a:gd name="T46" fmla="*/ 2084 w 19070"/>
              <a:gd name="T47" fmla="*/ 632 h 4363"/>
              <a:gd name="T48" fmla="*/ 2321 w 19070"/>
              <a:gd name="T49" fmla="*/ 605 h 4363"/>
              <a:gd name="T50" fmla="*/ 2343 w 19070"/>
              <a:gd name="T51" fmla="*/ 680 h 4363"/>
              <a:gd name="T52" fmla="*/ 2422 w 19070"/>
              <a:gd name="T53" fmla="*/ 712 h 4363"/>
              <a:gd name="T54" fmla="*/ 2544 w 19070"/>
              <a:gd name="T55" fmla="*/ 667 h 4363"/>
              <a:gd name="T56" fmla="*/ 2566 w 19070"/>
              <a:gd name="T57" fmla="*/ 609 h 4363"/>
              <a:gd name="T58" fmla="*/ 2528 w 19070"/>
              <a:gd name="T59" fmla="*/ 558 h 4363"/>
              <a:gd name="T60" fmla="*/ 2363 w 19070"/>
              <a:gd name="T61" fmla="*/ 505 h 4363"/>
              <a:gd name="T62" fmla="*/ 2298 w 19070"/>
              <a:gd name="T63" fmla="*/ 484 h 4363"/>
              <a:gd name="T64" fmla="*/ 2213 w 19070"/>
              <a:gd name="T65" fmla="*/ 442 h 4363"/>
              <a:gd name="T66" fmla="*/ 2164 w 19070"/>
              <a:gd name="T67" fmla="*/ 351 h 4363"/>
              <a:gd name="T68" fmla="*/ 2961 w 19070"/>
              <a:gd name="T69" fmla="*/ 429 h 4363"/>
              <a:gd name="T70" fmla="*/ 3017 w 19070"/>
              <a:gd name="T71" fmla="*/ 261 h 4363"/>
              <a:gd name="T72" fmla="*/ 3104 w 19070"/>
              <a:gd name="T73" fmla="*/ 138 h 4363"/>
              <a:gd name="T74" fmla="*/ 3238 w 19070"/>
              <a:gd name="T75" fmla="*/ 41 h 4363"/>
              <a:gd name="T76" fmla="*/ 3436 w 19070"/>
              <a:gd name="T77" fmla="*/ 1 h 4363"/>
              <a:gd name="T78" fmla="*/ 3573 w 19070"/>
              <a:gd name="T79" fmla="*/ 7 h 4363"/>
              <a:gd name="T80" fmla="*/ 3741 w 19070"/>
              <a:gd name="T81" fmla="*/ 64 h 4363"/>
              <a:gd name="T82" fmla="*/ 3798 w 19070"/>
              <a:gd name="T83" fmla="*/ 126 h 4363"/>
              <a:gd name="T84" fmla="*/ 3814 w 19070"/>
              <a:gd name="T85" fmla="*/ 221 h 4363"/>
              <a:gd name="T86" fmla="*/ 3556 w 19070"/>
              <a:gd name="T87" fmla="*/ 236 h 4363"/>
              <a:gd name="T88" fmla="*/ 3515 w 19070"/>
              <a:gd name="T89" fmla="*/ 173 h 4363"/>
              <a:gd name="T90" fmla="*/ 3408 w 19070"/>
              <a:gd name="T91" fmla="*/ 155 h 4363"/>
              <a:gd name="T92" fmla="*/ 3306 w 19070"/>
              <a:gd name="T93" fmla="*/ 215 h 4363"/>
              <a:gd name="T94" fmla="*/ 3219 w 19070"/>
              <a:gd name="T95" fmla="*/ 393 h 4363"/>
              <a:gd name="T96" fmla="*/ 3201 w 19070"/>
              <a:gd name="T97" fmla="*/ 502 h 4363"/>
              <a:gd name="T98" fmla="*/ 3205 w 19070"/>
              <a:gd name="T99" fmla="*/ 607 h 4363"/>
              <a:gd name="T100" fmla="*/ 3242 w 19070"/>
              <a:gd name="T101" fmla="*/ 680 h 4363"/>
              <a:gd name="T102" fmla="*/ 3327 w 19070"/>
              <a:gd name="T103" fmla="*/ 704 h 4363"/>
              <a:gd name="T104" fmla="*/ 3409 w 19070"/>
              <a:gd name="T105" fmla="*/ 685 h 4363"/>
              <a:gd name="T106" fmla="*/ 3481 w 19070"/>
              <a:gd name="T107" fmla="*/ 613 h 4363"/>
              <a:gd name="T108" fmla="*/ 3732 w 19070"/>
              <a:gd name="T109" fmla="*/ 613 h 4363"/>
              <a:gd name="T110" fmla="*/ 3639 w 19070"/>
              <a:gd name="T111" fmla="*/ 757 h 4363"/>
              <a:gd name="T112" fmla="*/ 3500 w 19070"/>
              <a:gd name="T113" fmla="*/ 842 h 4363"/>
              <a:gd name="T114" fmla="*/ 3297 w 19070"/>
              <a:gd name="T115" fmla="*/ 873 h 4363"/>
              <a:gd name="T116" fmla="*/ 3158 w 19070"/>
              <a:gd name="T117" fmla="*/ 862 h 4363"/>
              <a:gd name="T118" fmla="*/ 3040 w 19070"/>
              <a:gd name="T119" fmla="*/ 808 h 4363"/>
              <a:gd name="T120" fmla="*/ 2956 w 19070"/>
              <a:gd name="T121" fmla="*/ 643 h 4363"/>
              <a:gd name="T122" fmla="*/ 333 w 19070"/>
              <a:gd name="T123" fmla="*/ 368 h 4363"/>
              <a:gd name="T124" fmla="*/ 1951 w 19070"/>
              <a:gd name="T125" fmla="*/ 350 h 436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9070" h="4363">
                <a:moveTo>
                  <a:pt x="10806" y="1527"/>
                </a:moveTo>
                <a:lnTo>
                  <a:pt x="10810" y="1479"/>
                </a:lnTo>
                <a:lnTo>
                  <a:pt x="10816" y="1431"/>
                </a:lnTo>
                <a:lnTo>
                  <a:pt x="10822" y="1386"/>
                </a:lnTo>
                <a:lnTo>
                  <a:pt x="10831" y="1341"/>
                </a:lnTo>
                <a:lnTo>
                  <a:pt x="10839" y="1295"/>
                </a:lnTo>
                <a:lnTo>
                  <a:pt x="10848" y="1251"/>
                </a:lnTo>
                <a:lnTo>
                  <a:pt x="10859" y="1208"/>
                </a:lnTo>
                <a:lnTo>
                  <a:pt x="10871" y="1167"/>
                </a:lnTo>
                <a:lnTo>
                  <a:pt x="10884" y="1125"/>
                </a:lnTo>
                <a:lnTo>
                  <a:pt x="10897" y="1085"/>
                </a:lnTo>
                <a:lnTo>
                  <a:pt x="10913" y="1045"/>
                </a:lnTo>
                <a:lnTo>
                  <a:pt x="10928" y="1007"/>
                </a:lnTo>
                <a:lnTo>
                  <a:pt x="10945" y="969"/>
                </a:lnTo>
                <a:lnTo>
                  <a:pt x="10964" y="931"/>
                </a:lnTo>
                <a:lnTo>
                  <a:pt x="10983" y="895"/>
                </a:lnTo>
                <a:lnTo>
                  <a:pt x="11002" y="859"/>
                </a:lnTo>
                <a:lnTo>
                  <a:pt x="11024" y="825"/>
                </a:lnTo>
                <a:lnTo>
                  <a:pt x="11046" y="790"/>
                </a:lnTo>
                <a:lnTo>
                  <a:pt x="11069" y="757"/>
                </a:lnTo>
                <a:lnTo>
                  <a:pt x="11094" y="725"/>
                </a:lnTo>
                <a:lnTo>
                  <a:pt x="11119" y="694"/>
                </a:lnTo>
                <a:lnTo>
                  <a:pt x="11145" y="663"/>
                </a:lnTo>
                <a:lnTo>
                  <a:pt x="11173" y="633"/>
                </a:lnTo>
                <a:lnTo>
                  <a:pt x="11201" y="603"/>
                </a:lnTo>
                <a:lnTo>
                  <a:pt x="11231" y="576"/>
                </a:lnTo>
                <a:lnTo>
                  <a:pt x="11261" y="548"/>
                </a:lnTo>
                <a:lnTo>
                  <a:pt x="11293" y="521"/>
                </a:lnTo>
                <a:lnTo>
                  <a:pt x="11325" y="496"/>
                </a:lnTo>
                <a:lnTo>
                  <a:pt x="11360" y="471"/>
                </a:lnTo>
                <a:lnTo>
                  <a:pt x="11394" y="446"/>
                </a:lnTo>
                <a:lnTo>
                  <a:pt x="11430" y="423"/>
                </a:lnTo>
                <a:lnTo>
                  <a:pt x="11467" y="400"/>
                </a:lnTo>
                <a:lnTo>
                  <a:pt x="11504" y="379"/>
                </a:lnTo>
                <a:lnTo>
                  <a:pt x="11542" y="358"/>
                </a:lnTo>
                <a:lnTo>
                  <a:pt x="11580" y="337"/>
                </a:lnTo>
                <a:lnTo>
                  <a:pt x="11620" y="317"/>
                </a:lnTo>
                <a:lnTo>
                  <a:pt x="11659" y="298"/>
                </a:lnTo>
                <a:lnTo>
                  <a:pt x="11698" y="280"/>
                </a:lnTo>
                <a:lnTo>
                  <a:pt x="11739" y="262"/>
                </a:lnTo>
                <a:lnTo>
                  <a:pt x="11779" y="246"/>
                </a:lnTo>
                <a:lnTo>
                  <a:pt x="11820" y="229"/>
                </a:lnTo>
                <a:lnTo>
                  <a:pt x="11862" y="213"/>
                </a:lnTo>
                <a:lnTo>
                  <a:pt x="11903" y="198"/>
                </a:lnTo>
                <a:lnTo>
                  <a:pt x="11945" y="185"/>
                </a:lnTo>
                <a:lnTo>
                  <a:pt x="11988" y="170"/>
                </a:lnTo>
                <a:lnTo>
                  <a:pt x="12031" y="157"/>
                </a:lnTo>
                <a:lnTo>
                  <a:pt x="12074" y="145"/>
                </a:lnTo>
                <a:lnTo>
                  <a:pt x="12118" y="135"/>
                </a:lnTo>
                <a:lnTo>
                  <a:pt x="12162" y="124"/>
                </a:lnTo>
                <a:lnTo>
                  <a:pt x="12207" y="113"/>
                </a:lnTo>
                <a:lnTo>
                  <a:pt x="12252" y="104"/>
                </a:lnTo>
                <a:lnTo>
                  <a:pt x="12298" y="95"/>
                </a:lnTo>
                <a:lnTo>
                  <a:pt x="12343" y="87"/>
                </a:lnTo>
                <a:lnTo>
                  <a:pt x="12390" y="80"/>
                </a:lnTo>
                <a:lnTo>
                  <a:pt x="12436" y="74"/>
                </a:lnTo>
                <a:lnTo>
                  <a:pt x="12484" y="68"/>
                </a:lnTo>
                <a:lnTo>
                  <a:pt x="12531" y="63"/>
                </a:lnTo>
                <a:lnTo>
                  <a:pt x="12579" y="58"/>
                </a:lnTo>
                <a:lnTo>
                  <a:pt x="12628" y="55"/>
                </a:lnTo>
                <a:lnTo>
                  <a:pt x="12677" y="51"/>
                </a:lnTo>
                <a:lnTo>
                  <a:pt x="12726" y="49"/>
                </a:lnTo>
                <a:lnTo>
                  <a:pt x="12776" y="46"/>
                </a:lnTo>
                <a:lnTo>
                  <a:pt x="12826" y="46"/>
                </a:lnTo>
                <a:lnTo>
                  <a:pt x="12877" y="45"/>
                </a:lnTo>
                <a:lnTo>
                  <a:pt x="12910" y="45"/>
                </a:lnTo>
                <a:lnTo>
                  <a:pt x="12946" y="46"/>
                </a:lnTo>
                <a:lnTo>
                  <a:pt x="12981" y="48"/>
                </a:lnTo>
                <a:lnTo>
                  <a:pt x="13016" y="49"/>
                </a:lnTo>
                <a:lnTo>
                  <a:pt x="13052" y="50"/>
                </a:lnTo>
                <a:lnTo>
                  <a:pt x="13087" y="52"/>
                </a:lnTo>
                <a:lnTo>
                  <a:pt x="13123" y="55"/>
                </a:lnTo>
                <a:lnTo>
                  <a:pt x="13157" y="57"/>
                </a:lnTo>
                <a:lnTo>
                  <a:pt x="13212" y="62"/>
                </a:lnTo>
                <a:lnTo>
                  <a:pt x="13266" y="68"/>
                </a:lnTo>
                <a:lnTo>
                  <a:pt x="13319" y="76"/>
                </a:lnTo>
                <a:lnTo>
                  <a:pt x="13372" y="85"/>
                </a:lnTo>
                <a:lnTo>
                  <a:pt x="13424" y="94"/>
                </a:lnTo>
                <a:lnTo>
                  <a:pt x="13477" y="106"/>
                </a:lnTo>
                <a:lnTo>
                  <a:pt x="13528" y="118"/>
                </a:lnTo>
                <a:lnTo>
                  <a:pt x="13578" y="132"/>
                </a:lnTo>
                <a:lnTo>
                  <a:pt x="13629" y="148"/>
                </a:lnTo>
                <a:lnTo>
                  <a:pt x="13678" y="163"/>
                </a:lnTo>
                <a:lnTo>
                  <a:pt x="13727" y="181"/>
                </a:lnTo>
                <a:lnTo>
                  <a:pt x="13776" y="200"/>
                </a:lnTo>
                <a:lnTo>
                  <a:pt x="13823" y="220"/>
                </a:lnTo>
                <a:lnTo>
                  <a:pt x="13870" y="242"/>
                </a:lnTo>
                <a:lnTo>
                  <a:pt x="13918" y="265"/>
                </a:lnTo>
                <a:lnTo>
                  <a:pt x="13963" y="288"/>
                </a:lnTo>
                <a:lnTo>
                  <a:pt x="13985" y="302"/>
                </a:lnTo>
                <a:lnTo>
                  <a:pt x="14007" y="315"/>
                </a:lnTo>
                <a:lnTo>
                  <a:pt x="14028" y="328"/>
                </a:lnTo>
                <a:lnTo>
                  <a:pt x="14049" y="343"/>
                </a:lnTo>
                <a:lnTo>
                  <a:pt x="14069" y="358"/>
                </a:lnTo>
                <a:lnTo>
                  <a:pt x="14088" y="373"/>
                </a:lnTo>
                <a:lnTo>
                  <a:pt x="14106" y="390"/>
                </a:lnTo>
                <a:lnTo>
                  <a:pt x="14124" y="406"/>
                </a:lnTo>
                <a:lnTo>
                  <a:pt x="14140" y="423"/>
                </a:lnTo>
                <a:lnTo>
                  <a:pt x="14157" y="441"/>
                </a:lnTo>
                <a:lnTo>
                  <a:pt x="14173" y="460"/>
                </a:lnTo>
                <a:lnTo>
                  <a:pt x="14187" y="479"/>
                </a:lnTo>
                <a:lnTo>
                  <a:pt x="14201" y="498"/>
                </a:lnTo>
                <a:lnTo>
                  <a:pt x="14214" y="518"/>
                </a:lnTo>
                <a:lnTo>
                  <a:pt x="14227" y="540"/>
                </a:lnTo>
                <a:lnTo>
                  <a:pt x="14239" y="561"/>
                </a:lnTo>
                <a:lnTo>
                  <a:pt x="14250" y="583"/>
                </a:lnTo>
                <a:lnTo>
                  <a:pt x="14261" y="605"/>
                </a:lnTo>
                <a:lnTo>
                  <a:pt x="14270" y="629"/>
                </a:lnTo>
                <a:lnTo>
                  <a:pt x="14280" y="653"/>
                </a:lnTo>
                <a:lnTo>
                  <a:pt x="14288" y="677"/>
                </a:lnTo>
                <a:lnTo>
                  <a:pt x="14297" y="702"/>
                </a:lnTo>
                <a:lnTo>
                  <a:pt x="14303" y="727"/>
                </a:lnTo>
                <a:lnTo>
                  <a:pt x="14310" y="753"/>
                </a:lnTo>
                <a:lnTo>
                  <a:pt x="14314" y="781"/>
                </a:lnTo>
                <a:lnTo>
                  <a:pt x="14320" y="808"/>
                </a:lnTo>
                <a:lnTo>
                  <a:pt x="14324" y="835"/>
                </a:lnTo>
                <a:lnTo>
                  <a:pt x="14328" y="864"/>
                </a:lnTo>
                <a:lnTo>
                  <a:pt x="14330" y="893"/>
                </a:lnTo>
                <a:lnTo>
                  <a:pt x="14332" y="922"/>
                </a:lnTo>
                <a:lnTo>
                  <a:pt x="14333" y="952"/>
                </a:lnTo>
                <a:lnTo>
                  <a:pt x="14335" y="983"/>
                </a:lnTo>
                <a:lnTo>
                  <a:pt x="14335" y="1007"/>
                </a:lnTo>
                <a:lnTo>
                  <a:pt x="14333" y="1030"/>
                </a:lnTo>
                <a:lnTo>
                  <a:pt x="14332" y="1054"/>
                </a:lnTo>
                <a:lnTo>
                  <a:pt x="14331" y="1077"/>
                </a:lnTo>
                <a:lnTo>
                  <a:pt x="14329" y="1102"/>
                </a:lnTo>
                <a:lnTo>
                  <a:pt x="14326" y="1127"/>
                </a:lnTo>
                <a:lnTo>
                  <a:pt x="14324" y="1152"/>
                </a:lnTo>
                <a:lnTo>
                  <a:pt x="14320" y="1177"/>
                </a:lnTo>
                <a:lnTo>
                  <a:pt x="14317" y="1204"/>
                </a:lnTo>
                <a:lnTo>
                  <a:pt x="14312" y="1230"/>
                </a:lnTo>
                <a:lnTo>
                  <a:pt x="14307" y="1257"/>
                </a:lnTo>
                <a:lnTo>
                  <a:pt x="14301" y="1284"/>
                </a:lnTo>
                <a:lnTo>
                  <a:pt x="14295" y="1311"/>
                </a:lnTo>
                <a:lnTo>
                  <a:pt x="14288" y="1338"/>
                </a:lnTo>
                <a:lnTo>
                  <a:pt x="14280" y="1367"/>
                </a:lnTo>
                <a:lnTo>
                  <a:pt x="14272" y="1396"/>
                </a:lnTo>
                <a:lnTo>
                  <a:pt x="13100" y="1390"/>
                </a:lnTo>
                <a:lnTo>
                  <a:pt x="13105" y="1372"/>
                </a:lnTo>
                <a:lnTo>
                  <a:pt x="13108" y="1355"/>
                </a:lnTo>
                <a:lnTo>
                  <a:pt x="13112" y="1338"/>
                </a:lnTo>
                <a:lnTo>
                  <a:pt x="13114" y="1320"/>
                </a:lnTo>
                <a:lnTo>
                  <a:pt x="13115" y="1304"/>
                </a:lnTo>
                <a:lnTo>
                  <a:pt x="13115" y="1288"/>
                </a:lnTo>
                <a:lnTo>
                  <a:pt x="13117" y="1273"/>
                </a:lnTo>
                <a:lnTo>
                  <a:pt x="13117" y="1259"/>
                </a:lnTo>
                <a:lnTo>
                  <a:pt x="13117" y="1233"/>
                </a:lnTo>
                <a:lnTo>
                  <a:pt x="13115" y="1210"/>
                </a:lnTo>
                <a:lnTo>
                  <a:pt x="13113" y="1187"/>
                </a:lnTo>
                <a:lnTo>
                  <a:pt x="13111" y="1164"/>
                </a:lnTo>
                <a:lnTo>
                  <a:pt x="13106" y="1144"/>
                </a:lnTo>
                <a:lnTo>
                  <a:pt x="13100" y="1124"/>
                </a:lnTo>
                <a:lnTo>
                  <a:pt x="13093" y="1105"/>
                </a:lnTo>
                <a:lnTo>
                  <a:pt x="13086" y="1086"/>
                </a:lnTo>
                <a:lnTo>
                  <a:pt x="13076" y="1068"/>
                </a:lnTo>
                <a:lnTo>
                  <a:pt x="13065" y="1051"/>
                </a:lnTo>
                <a:lnTo>
                  <a:pt x="13055" y="1036"/>
                </a:lnTo>
                <a:lnTo>
                  <a:pt x="13041" y="1020"/>
                </a:lnTo>
                <a:lnTo>
                  <a:pt x="13027" y="1006"/>
                </a:lnTo>
                <a:lnTo>
                  <a:pt x="13013" y="993"/>
                </a:lnTo>
                <a:lnTo>
                  <a:pt x="12996" y="981"/>
                </a:lnTo>
                <a:lnTo>
                  <a:pt x="12980" y="969"/>
                </a:lnTo>
                <a:lnTo>
                  <a:pt x="12962" y="958"/>
                </a:lnTo>
                <a:lnTo>
                  <a:pt x="12943" y="949"/>
                </a:lnTo>
                <a:lnTo>
                  <a:pt x="12925" y="939"/>
                </a:lnTo>
                <a:lnTo>
                  <a:pt x="12906" y="931"/>
                </a:lnTo>
                <a:lnTo>
                  <a:pt x="12887" y="922"/>
                </a:lnTo>
                <a:lnTo>
                  <a:pt x="12866" y="915"/>
                </a:lnTo>
                <a:lnTo>
                  <a:pt x="12846" y="908"/>
                </a:lnTo>
                <a:lnTo>
                  <a:pt x="12826" y="902"/>
                </a:lnTo>
                <a:lnTo>
                  <a:pt x="12806" y="897"/>
                </a:lnTo>
                <a:lnTo>
                  <a:pt x="12785" y="893"/>
                </a:lnTo>
                <a:lnTo>
                  <a:pt x="12764" y="889"/>
                </a:lnTo>
                <a:lnTo>
                  <a:pt x="12742" y="885"/>
                </a:lnTo>
                <a:lnTo>
                  <a:pt x="12721" y="883"/>
                </a:lnTo>
                <a:lnTo>
                  <a:pt x="12698" y="882"/>
                </a:lnTo>
                <a:lnTo>
                  <a:pt x="12676" y="881"/>
                </a:lnTo>
                <a:lnTo>
                  <a:pt x="12653" y="881"/>
                </a:lnTo>
                <a:lnTo>
                  <a:pt x="12636" y="881"/>
                </a:lnTo>
                <a:lnTo>
                  <a:pt x="12618" y="881"/>
                </a:lnTo>
                <a:lnTo>
                  <a:pt x="12610" y="881"/>
                </a:lnTo>
                <a:lnTo>
                  <a:pt x="12601" y="881"/>
                </a:lnTo>
                <a:lnTo>
                  <a:pt x="12590" y="881"/>
                </a:lnTo>
                <a:lnTo>
                  <a:pt x="12579" y="881"/>
                </a:lnTo>
                <a:lnTo>
                  <a:pt x="12555" y="883"/>
                </a:lnTo>
                <a:lnTo>
                  <a:pt x="12533" y="887"/>
                </a:lnTo>
                <a:lnTo>
                  <a:pt x="12509" y="890"/>
                </a:lnTo>
                <a:lnTo>
                  <a:pt x="12486" y="895"/>
                </a:lnTo>
                <a:lnTo>
                  <a:pt x="12463" y="901"/>
                </a:lnTo>
                <a:lnTo>
                  <a:pt x="12441" y="907"/>
                </a:lnTo>
                <a:lnTo>
                  <a:pt x="12419" y="914"/>
                </a:lnTo>
                <a:lnTo>
                  <a:pt x="12397" y="921"/>
                </a:lnTo>
                <a:lnTo>
                  <a:pt x="12375" y="930"/>
                </a:lnTo>
                <a:lnTo>
                  <a:pt x="12353" y="939"/>
                </a:lnTo>
                <a:lnTo>
                  <a:pt x="12331" y="949"/>
                </a:lnTo>
                <a:lnTo>
                  <a:pt x="12311" y="959"/>
                </a:lnTo>
                <a:lnTo>
                  <a:pt x="12289" y="971"/>
                </a:lnTo>
                <a:lnTo>
                  <a:pt x="12268" y="983"/>
                </a:lnTo>
                <a:lnTo>
                  <a:pt x="12248" y="995"/>
                </a:lnTo>
                <a:lnTo>
                  <a:pt x="12227" y="1009"/>
                </a:lnTo>
                <a:lnTo>
                  <a:pt x="12207" y="1024"/>
                </a:lnTo>
                <a:lnTo>
                  <a:pt x="12189" y="1038"/>
                </a:lnTo>
                <a:lnTo>
                  <a:pt x="12171" y="1054"/>
                </a:lnTo>
                <a:lnTo>
                  <a:pt x="12156" y="1069"/>
                </a:lnTo>
                <a:lnTo>
                  <a:pt x="12142" y="1086"/>
                </a:lnTo>
                <a:lnTo>
                  <a:pt x="12129" y="1102"/>
                </a:lnTo>
                <a:lnTo>
                  <a:pt x="12115" y="1120"/>
                </a:lnTo>
                <a:lnTo>
                  <a:pt x="12105" y="1138"/>
                </a:lnTo>
                <a:lnTo>
                  <a:pt x="12095" y="1157"/>
                </a:lnTo>
                <a:lnTo>
                  <a:pt x="12087" y="1176"/>
                </a:lnTo>
                <a:lnTo>
                  <a:pt x="12080" y="1197"/>
                </a:lnTo>
                <a:lnTo>
                  <a:pt x="12075" y="1217"/>
                </a:lnTo>
                <a:lnTo>
                  <a:pt x="12070" y="1237"/>
                </a:lnTo>
                <a:lnTo>
                  <a:pt x="12067" y="1260"/>
                </a:lnTo>
                <a:lnTo>
                  <a:pt x="12065" y="1281"/>
                </a:lnTo>
                <a:lnTo>
                  <a:pt x="12064" y="1304"/>
                </a:lnTo>
                <a:lnTo>
                  <a:pt x="12064" y="1315"/>
                </a:lnTo>
                <a:lnTo>
                  <a:pt x="12065" y="1325"/>
                </a:lnTo>
                <a:lnTo>
                  <a:pt x="12068" y="1336"/>
                </a:lnTo>
                <a:lnTo>
                  <a:pt x="12069" y="1346"/>
                </a:lnTo>
                <a:lnTo>
                  <a:pt x="12073" y="1356"/>
                </a:lnTo>
                <a:lnTo>
                  <a:pt x="12076" y="1367"/>
                </a:lnTo>
                <a:lnTo>
                  <a:pt x="12080" y="1376"/>
                </a:lnTo>
                <a:lnTo>
                  <a:pt x="12084" y="1387"/>
                </a:lnTo>
                <a:lnTo>
                  <a:pt x="12096" y="1407"/>
                </a:lnTo>
                <a:lnTo>
                  <a:pt x="12111" y="1428"/>
                </a:lnTo>
                <a:lnTo>
                  <a:pt x="12127" y="1447"/>
                </a:lnTo>
                <a:lnTo>
                  <a:pt x="12146" y="1466"/>
                </a:lnTo>
                <a:lnTo>
                  <a:pt x="12168" y="1485"/>
                </a:lnTo>
                <a:lnTo>
                  <a:pt x="12193" y="1504"/>
                </a:lnTo>
                <a:lnTo>
                  <a:pt x="12220" y="1522"/>
                </a:lnTo>
                <a:lnTo>
                  <a:pt x="12249" y="1540"/>
                </a:lnTo>
                <a:lnTo>
                  <a:pt x="12281" y="1558"/>
                </a:lnTo>
                <a:lnTo>
                  <a:pt x="12316" y="1576"/>
                </a:lnTo>
                <a:lnTo>
                  <a:pt x="12354" y="1592"/>
                </a:lnTo>
                <a:lnTo>
                  <a:pt x="12393" y="1610"/>
                </a:lnTo>
                <a:lnTo>
                  <a:pt x="12435" y="1627"/>
                </a:lnTo>
                <a:lnTo>
                  <a:pt x="12478" y="1642"/>
                </a:lnTo>
                <a:lnTo>
                  <a:pt x="12522" y="1659"/>
                </a:lnTo>
                <a:lnTo>
                  <a:pt x="12566" y="1674"/>
                </a:lnTo>
                <a:lnTo>
                  <a:pt x="12660" y="1707"/>
                </a:lnTo>
                <a:lnTo>
                  <a:pt x="12757" y="1736"/>
                </a:lnTo>
                <a:lnTo>
                  <a:pt x="12859" y="1765"/>
                </a:lnTo>
                <a:lnTo>
                  <a:pt x="12965" y="1794"/>
                </a:lnTo>
                <a:lnTo>
                  <a:pt x="13076" y="1821"/>
                </a:lnTo>
                <a:lnTo>
                  <a:pt x="13190" y="1847"/>
                </a:lnTo>
                <a:lnTo>
                  <a:pt x="13238" y="1858"/>
                </a:lnTo>
                <a:lnTo>
                  <a:pt x="13283" y="1870"/>
                </a:lnTo>
                <a:lnTo>
                  <a:pt x="13328" y="1882"/>
                </a:lnTo>
                <a:lnTo>
                  <a:pt x="13370" y="1895"/>
                </a:lnTo>
                <a:lnTo>
                  <a:pt x="13412" y="1908"/>
                </a:lnTo>
                <a:lnTo>
                  <a:pt x="13452" y="1922"/>
                </a:lnTo>
                <a:lnTo>
                  <a:pt x="13490" y="1938"/>
                </a:lnTo>
                <a:lnTo>
                  <a:pt x="13527" y="1953"/>
                </a:lnTo>
                <a:lnTo>
                  <a:pt x="13561" y="1969"/>
                </a:lnTo>
                <a:lnTo>
                  <a:pt x="13595" y="1985"/>
                </a:lnTo>
                <a:lnTo>
                  <a:pt x="13627" y="2002"/>
                </a:lnTo>
                <a:lnTo>
                  <a:pt x="13658" y="2021"/>
                </a:lnTo>
                <a:lnTo>
                  <a:pt x="13687" y="2039"/>
                </a:lnTo>
                <a:lnTo>
                  <a:pt x="13715" y="2058"/>
                </a:lnTo>
                <a:lnTo>
                  <a:pt x="13741" y="2078"/>
                </a:lnTo>
                <a:lnTo>
                  <a:pt x="13766" y="2099"/>
                </a:lnTo>
                <a:lnTo>
                  <a:pt x="13789" y="2119"/>
                </a:lnTo>
                <a:lnTo>
                  <a:pt x="13811" y="2140"/>
                </a:lnTo>
                <a:lnTo>
                  <a:pt x="13833" y="2162"/>
                </a:lnTo>
                <a:lnTo>
                  <a:pt x="13854" y="2182"/>
                </a:lnTo>
                <a:lnTo>
                  <a:pt x="13873" y="2204"/>
                </a:lnTo>
                <a:lnTo>
                  <a:pt x="13892" y="2225"/>
                </a:lnTo>
                <a:lnTo>
                  <a:pt x="13910" y="2246"/>
                </a:lnTo>
                <a:lnTo>
                  <a:pt x="13927" y="2269"/>
                </a:lnTo>
                <a:lnTo>
                  <a:pt x="13943" y="2291"/>
                </a:lnTo>
                <a:lnTo>
                  <a:pt x="13957" y="2312"/>
                </a:lnTo>
                <a:lnTo>
                  <a:pt x="13971" y="2335"/>
                </a:lnTo>
                <a:lnTo>
                  <a:pt x="13984" y="2357"/>
                </a:lnTo>
                <a:lnTo>
                  <a:pt x="13996" y="2379"/>
                </a:lnTo>
                <a:lnTo>
                  <a:pt x="14007" y="2401"/>
                </a:lnTo>
                <a:lnTo>
                  <a:pt x="14016" y="2424"/>
                </a:lnTo>
                <a:lnTo>
                  <a:pt x="14026" y="2448"/>
                </a:lnTo>
                <a:lnTo>
                  <a:pt x="14034" y="2469"/>
                </a:lnTo>
                <a:lnTo>
                  <a:pt x="14041" y="2491"/>
                </a:lnTo>
                <a:lnTo>
                  <a:pt x="14049" y="2512"/>
                </a:lnTo>
                <a:lnTo>
                  <a:pt x="14055" y="2534"/>
                </a:lnTo>
                <a:lnTo>
                  <a:pt x="14061" y="2555"/>
                </a:lnTo>
                <a:lnTo>
                  <a:pt x="14067" y="2578"/>
                </a:lnTo>
                <a:lnTo>
                  <a:pt x="14070" y="2599"/>
                </a:lnTo>
                <a:lnTo>
                  <a:pt x="14075" y="2622"/>
                </a:lnTo>
                <a:lnTo>
                  <a:pt x="14081" y="2666"/>
                </a:lnTo>
                <a:lnTo>
                  <a:pt x="14086" y="2708"/>
                </a:lnTo>
                <a:lnTo>
                  <a:pt x="14088" y="2749"/>
                </a:lnTo>
                <a:lnTo>
                  <a:pt x="14089" y="2790"/>
                </a:lnTo>
                <a:lnTo>
                  <a:pt x="14088" y="2828"/>
                </a:lnTo>
                <a:lnTo>
                  <a:pt x="14087" y="2866"/>
                </a:lnTo>
                <a:lnTo>
                  <a:pt x="14084" y="2903"/>
                </a:lnTo>
                <a:lnTo>
                  <a:pt x="14081" y="2940"/>
                </a:lnTo>
                <a:lnTo>
                  <a:pt x="14076" y="2977"/>
                </a:lnTo>
                <a:lnTo>
                  <a:pt x="14070" y="3014"/>
                </a:lnTo>
                <a:lnTo>
                  <a:pt x="14063" y="3050"/>
                </a:lnTo>
                <a:lnTo>
                  <a:pt x="14055" y="3085"/>
                </a:lnTo>
                <a:lnTo>
                  <a:pt x="14046" y="3121"/>
                </a:lnTo>
                <a:lnTo>
                  <a:pt x="14036" y="3157"/>
                </a:lnTo>
                <a:lnTo>
                  <a:pt x="14025" y="3193"/>
                </a:lnTo>
                <a:lnTo>
                  <a:pt x="14013" y="3227"/>
                </a:lnTo>
                <a:lnTo>
                  <a:pt x="14000" y="3263"/>
                </a:lnTo>
                <a:lnTo>
                  <a:pt x="13985" y="3298"/>
                </a:lnTo>
                <a:lnTo>
                  <a:pt x="13970" y="3332"/>
                </a:lnTo>
                <a:lnTo>
                  <a:pt x="13953" y="3366"/>
                </a:lnTo>
                <a:lnTo>
                  <a:pt x="13937" y="3400"/>
                </a:lnTo>
                <a:lnTo>
                  <a:pt x="13918" y="3433"/>
                </a:lnTo>
                <a:lnTo>
                  <a:pt x="13898" y="3467"/>
                </a:lnTo>
                <a:lnTo>
                  <a:pt x="13878" y="3500"/>
                </a:lnTo>
                <a:lnTo>
                  <a:pt x="13856" y="3534"/>
                </a:lnTo>
                <a:lnTo>
                  <a:pt x="13833" y="3566"/>
                </a:lnTo>
                <a:lnTo>
                  <a:pt x="13809" y="3598"/>
                </a:lnTo>
                <a:lnTo>
                  <a:pt x="13785" y="3630"/>
                </a:lnTo>
                <a:lnTo>
                  <a:pt x="13759" y="3662"/>
                </a:lnTo>
                <a:lnTo>
                  <a:pt x="13732" y="3694"/>
                </a:lnTo>
                <a:lnTo>
                  <a:pt x="13704" y="3725"/>
                </a:lnTo>
                <a:lnTo>
                  <a:pt x="13676" y="3758"/>
                </a:lnTo>
                <a:lnTo>
                  <a:pt x="13645" y="3789"/>
                </a:lnTo>
                <a:lnTo>
                  <a:pt x="13614" y="3818"/>
                </a:lnTo>
                <a:lnTo>
                  <a:pt x="13581" y="3849"/>
                </a:lnTo>
                <a:lnTo>
                  <a:pt x="13548" y="3879"/>
                </a:lnTo>
                <a:lnTo>
                  <a:pt x="13515" y="3909"/>
                </a:lnTo>
                <a:lnTo>
                  <a:pt x="13479" y="3939"/>
                </a:lnTo>
                <a:lnTo>
                  <a:pt x="13442" y="3966"/>
                </a:lnTo>
                <a:lnTo>
                  <a:pt x="13405" y="3994"/>
                </a:lnTo>
                <a:lnTo>
                  <a:pt x="13367" y="4019"/>
                </a:lnTo>
                <a:lnTo>
                  <a:pt x="13326" y="4044"/>
                </a:lnTo>
                <a:lnTo>
                  <a:pt x="13286" y="4068"/>
                </a:lnTo>
                <a:lnTo>
                  <a:pt x="13244" y="4091"/>
                </a:lnTo>
                <a:lnTo>
                  <a:pt x="13201" y="4113"/>
                </a:lnTo>
                <a:lnTo>
                  <a:pt x="13158" y="4134"/>
                </a:lnTo>
                <a:lnTo>
                  <a:pt x="13113" y="4155"/>
                </a:lnTo>
                <a:lnTo>
                  <a:pt x="13067" y="4175"/>
                </a:lnTo>
                <a:lnTo>
                  <a:pt x="13020" y="4193"/>
                </a:lnTo>
                <a:lnTo>
                  <a:pt x="12972" y="4211"/>
                </a:lnTo>
                <a:lnTo>
                  <a:pt x="12924" y="4227"/>
                </a:lnTo>
                <a:lnTo>
                  <a:pt x="12872" y="4243"/>
                </a:lnTo>
                <a:lnTo>
                  <a:pt x="12822" y="4257"/>
                </a:lnTo>
                <a:lnTo>
                  <a:pt x="12770" y="4270"/>
                </a:lnTo>
                <a:lnTo>
                  <a:pt x="12716" y="4283"/>
                </a:lnTo>
                <a:lnTo>
                  <a:pt x="12661" y="4295"/>
                </a:lnTo>
                <a:lnTo>
                  <a:pt x="12606" y="4306"/>
                </a:lnTo>
                <a:lnTo>
                  <a:pt x="12549" y="4315"/>
                </a:lnTo>
                <a:lnTo>
                  <a:pt x="12492" y="4325"/>
                </a:lnTo>
                <a:lnTo>
                  <a:pt x="12434" y="4333"/>
                </a:lnTo>
                <a:lnTo>
                  <a:pt x="12374" y="4340"/>
                </a:lnTo>
                <a:lnTo>
                  <a:pt x="12313" y="4346"/>
                </a:lnTo>
                <a:lnTo>
                  <a:pt x="12251" y="4351"/>
                </a:lnTo>
                <a:lnTo>
                  <a:pt x="12189" y="4356"/>
                </a:lnTo>
                <a:lnTo>
                  <a:pt x="12125" y="4358"/>
                </a:lnTo>
                <a:lnTo>
                  <a:pt x="12061" y="4361"/>
                </a:lnTo>
                <a:lnTo>
                  <a:pt x="11994" y="4363"/>
                </a:lnTo>
                <a:lnTo>
                  <a:pt x="11927" y="4363"/>
                </a:lnTo>
                <a:lnTo>
                  <a:pt x="11869" y="4363"/>
                </a:lnTo>
                <a:lnTo>
                  <a:pt x="11813" y="4362"/>
                </a:lnTo>
                <a:lnTo>
                  <a:pt x="11757" y="4361"/>
                </a:lnTo>
                <a:lnTo>
                  <a:pt x="11703" y="4358"/>
                </a:lnTo>
                <a:lnTo>
                  <a:pt x="11649" y="4355"/>
                </a:lnTo>
                <a:lnTo>
                  <a:pt x="11598" y="4351"/>
                </a:lnTo>
                <a:lnTo>
                  <a:pt x="11548" y="4348"/>
                </a:lnTo>
                <a:lnTo>
                  <a:pt x="11499" y="4343"/>
                </a:lnTo>
                <a:lnTo>
                  <a:pt x="11452" y="4337"/>
                </a:lnTo>
                <a:lnTo>
                  <a:pt x="11405" y="4331"/>
                </a:lnTo>
                <a:lnTo>
                  <a:pt x="11360" y="4325"/>
                </a:lnTo>
                <a:lnTo>
                  <a:pt x="11316" y="4317"/>
                </a:lnTo>
                <a:lnTo>
                  <a:pt x="11273" y="4309"/>
                </a:lnTo>
                <a:lnTo>
                  <a:pt x="11231" y="4301"/>
                </a:lnTo>
                <a:lnTo>
                  <a:pt x="11191" y="4292"/>
                </a:lnTo>
                <a:lnTo>
                  <a:pt x="11152" y="4282"/>
                </a:lnTo>
                <a:lnTo>
                  <a:pt x="11114" y="4271"/>
                </a:lnTo>
                <a:lnTo>
                  <a:pt x="11078" y="4259"/>
                </a:lnTo>
                <a:lnTo>
                  <a:pt x="11043" y="4249"/>
                </a:lnTo>
                <a:lnTo>
                  <a:pt x="11009" y="4236"/>
                </a:lnTo>
                <a:lnTo>
                  <a:pt x="10977" y="4222"/>
                </a:lnTo>
                <a:lnTo>
                  <a:pt x="10946" y="4209"/>
                </a:lnTo>
                <a:lnTo>
                  <a:pt x="10915" y="4195"/>
                </a:lnTo>
                <a:lnTo>
                  <a:pt x="10887" y="4180"/>
                </a:lnTo>
                <a:lnTo>
                  <a:pt x="10859" y="4164"/>
                </a:lnTo>
                <a:lnTo>
                  <a:pt x="10833" y="4147"/>
                </a:lnTo>
                <a:lnTo>
                  <a:pt x="10808" y="4131"/>
                </a:lnTo>
                <a:lnTo>
                  <a:pt x="10785" y="4114"/>
                </a:lnTo>
                <a:lnTo>
                  <a:pt x="10763" y="4095"/>
                </a:lnTo>
                <a:lnTo>
                  <a:pt x="10741" y="4077"/>
                </a:lnTo>
                <a:lnTo>
                  <a:pt x="10722" y="4057"/>
                </a:lnTo>
                <a:lnTo>
                  <a:pt x="10703" y="4037"/>
                </a:lnTo>
                <a:lnTo>
                  <a:pt x="10668" y="3996"/>
                </a:lnTo>
                <a:lnTo>
                  <a:pt x="10636" y="3954"/>
                </a:lnTo>
                <a:lnTo>
                  <a:pt x="10606" y="3911"/>
                </a:lnTo>
                <a:lnTo>
                  <a:pt x="10578" y="3868"/>
                </a:lnTo>
                <a:lnTo>
                  <a:pt x="10553" y="3824"/>
                </a:lnTo>
                <a:lnTo>
                  <a:pt x="10529" y="3780"/>
                </a:lnTo>
                <a:lnTo>
                  <a:pt x="10508" y="3734"/>
                </a:lnTo>
                <a:lnTo>
                  <a:pt x="10489" y="3689"/>
                </a:lnTo>
                <a:lnTo>
                  <a:pt x="10472" y="3641"/>
                </a:lnTo>
                <a:lnTo>
                  <a:pt x="10458" y="3594"/>
                </a:lnTo>
                <a:lnTo>
                  <a:pt x="10446" y="3546"/>
                </a:lnTo>
                <a:lnTo>
                  <a:pt x="10435" y="3497"/>
                </a:lnTo>
                <a:lnTo>
                  <a:pt x="10428" y="3447"/>
                </a:lnTo>
                <a:lnTo>
                  <a:pt x="10422" y="3397"/>
                </a:lnTo>
                <a:lnTo>
                  <a:pt x="10418" y="3345"/>
                </a:lnTo>
                <a:lnTo>
                  <a:pt x="10417" y="3294"/>
                </a:lnTo>
                <a:lnTo>
                  <a:pt x="10417" y="3270"/>
                </a:lnTo>
                <a:lnTo>
                  <a:pt x="10418" y="3248"/>
                </a:lnTo>
                <a:lnTo>
                  <a:pt x="10419" y="3225"/>
                </a:lnTo>
                <a:lnTo>
                  <a:pt x="10421" y="3202"/>
                </a:lnTo>
                <a:lnTo>
                  <a:pt x="10422" y="3180"/>
                </a:lnTo>
                <a:lnTo>
                  <a:pt x="10422" y="3157"/>
                </a:lnTo>
                <a:lnTo>
                  <a:pt x="10423" y="3133"/>
                </a:lnTo>
                <a:lnTo>
                  <a:pt x="10423" y="3111"/>
                </a:lnTo>
                <a:lnTo>
                  <a:pt x="10425" y="3088"/>
                </a:lnTo>
                <a:lnTo>
                  <a:pt x="10429" y="3065"/>
                </a:lnTo>
                <a:lnTo>
                  <a:pt x="10431" y="3043"/>
                </a:lnTo>
                <a:lnTo>
                  <a:pt x="10435" y="3019"/>
                </a:lnTo>
                <a:lnTo>
                  <a:pt x="10437" y="2996"/>
                </a:lnTo>
                <a:lnTo>
                  <a:pt x="10440" y="2973"/>
                </a:lnTo>
                <a:lnTo>
                  <a:pt x="10443" y="2951"/>
                </a:lnTo>
                <a:lnTo>
                  <a:pt x="10446" y="2928"/>
                </a:lnTo>
                <a:lnTo>
                  <a:pt x="11612" y="2922"/>
                </a:lnTo>
                <a:lnTo>
                  <a:pt x="11610" y="2941"/>
                </a:lnTo>
                <a:lnTo>
                  <a:pt x="11608" y="2960"/>
                </a:lnTo>
                <a:lnTo>
                  <a:pt x="11608" y="2977"/>
                </a:lnTo>
                <a:lnTo>
                  <a:pt x="11606" y="2994"/>
                </a:lnTo>
                <a:lnTo>
                  <a:pt x="11606" y="3009"/>
                </a:lnTo>
                <a:lnTo>
                  <a:pt x="11606" y="3025"/>
                </a:lnTo>
                <a:lnTo>
                  <a:pt x="11606" y="3039"/>
                </a:lnTo>
                <a:lnTo>
                  <a:pt x="11606" y="3053"/>
                </a:lnTo>
                <a:lnTo>
                  <a:pt x="11608" y="3081"/>
                </a:lnTo>
                <a:lnTo>
                  <a:pt x="11609" y="3108"/>
                </a:lnTo>
                <a:lnTo>
                  <a:pt x="11611" y="3134"/>
                </a:lnTo>
                <a:lnTo>
                  <a:pt x="11615" y="3159"/>
                </a:lnTo>
                <a:lnTo>
                  <a:pt x="11618" y="3184"/>
                </a:lnTo>
                <a:lnTo>
                  <a:pt x="11623" y="3209"/>
                </a:lnTo>
                <a:lnTo>
                  <a:pt x="11630" y="3233"/>
                </a:lnTo>
                <a:lnTo>
                  <a:pt x="11636" y="3256"/>
                </a:lnTo>
                <a:lnTo>
                  <a:pt x="11645" y="3279"/>
                </a:lnTo>
                <a:lnTo>
                  <a:pt x="11654" y="3300"/>
                </a:lnTo>
                <a:lnTo>
                  <a:pt x="11664" y="3321"/>
                </a:lnTo>
                <a:lnTo>
                  <a:pt x="11674" y="3342"/>
                </a:lnTo>
                <a:lnTo>
                  <a:pt x="11686" y="3361"/>
                </a:lnTo>
                <a:lnTo>
                  <a:pt x="11698" y="3380"/>
                </a:lnTo>
                <a:lnTo>
                  <a:pt x="11713" y="3399"/>
                </a:lnTo>
                <a:lnTo>
                  <a:pt x="11727" y="3417"/>
                </a:lnTo>
                <a:lnTo>
                  <a:pt x="11742" y="3433"/>
                </a:lnTo>
                <a:lnTo>
                  <a:pt x="11759" y="3449"/>
                </a:lnTo>
                <a:lnTo>
                  <a:pt x="11777" y="3464"/>
                </a:lnTo>
                <a:lnTo>
                  <a:pt x="11796" y="3478"/>
                </a:lnTo>
                <a:lnTo>
                  <a:pt x="11816" y="3491"/>
                </a:lnTo>
                <a:lnTo>
                  <a:pt x="11837" y="3501"/>
                </a:lnTo>
                <a:lnTo>
                  <a:pt x="11859" y="3512"/>
                </a:lnTo>
                <a:lnTo>
                  <a:pt x="11883" y="3522"/>
                </a:lnTo>
                <a:lnTo>
                  <a:pt x="11907" y="3530"/>
                </a:lnTo>
                <a:lnTo>
                  <a:pt x="11933" y="3537"/>
                </a:lnTo>
                <a:lnTo>
                  <a:pt x="11959" y="3543"/>
                </a:lnTo>
                <a:lnTo>
                  <a:pt x="11988" y="3548"/>
                </a:lnTo>
                <a:lnTo>
                  <a:pt x="12016" y="3551"/>
                </a:lnTo>
                <a:lnTo>
                  <a:pt x="12046" y="3555"/>
                </a:lnTo>
                <a:lnTo>
                  <a:pt x="12077" y="3556"/>
                </a:lnTo>
                <a:lnTo>
                  <a:pt x="12111" y="3556"/>
                </a:lnTo>
                <a:lnTo>
                  <a:pt x="12140" y="3556"/>
                </a:lnTo>
                <a:lnTo>
                  <a:pt x="12175" y="3553"/>
                </a:lnTo>
                <a:lnTo>
                  <a:pt x="12212" y="3549"/>
                </a:lnTo>
                <a:lnTo>
                  <a:pt x="12252" y="3542"/>
                </a:lnTo>
                <a:lnTo>
                  <a:pt x="12295" y="3535"/>
                </a:lnTo>
                <a:lnTo>
                  <a:pt x="12338" y="3524"/>
                </a:lnTo>
                <a:lnTo>
                  <a:pt x="12381" y="3513"/>
                </a:lnTo>
                <a:lnTo>
                  <a:pt x="12424" y="3499"/>
                </a:lnTo>
                <a:lnTo>
                  <a:pt x="12462" y="3486"/>
                </a:lnTo>
                <a:lnTo>
                  <a:pt x="12500" y="3470"/>
                </a:lnTo>
                <a:lnTo>
                  <a:pt x="12536" y="3454"/>
                </a:lnTo>
                <a:lnTo>
                  <a:pt x="12572" y="3435"/>
                </a:lnTo>
                <a:lnTo>
                  <a:pt x="12606" y="3416"/>
                </a:lnTo>
                <a:lnTo>
                  <a:pt x="12640" y="3393"/>
                </a:lnTo>
                <a:lnTo>
                  <a:pt x="12673" y="3370"/>
                </a:lnTo>
                <a:lnTo>
                  <a:pt x="12704" y="3345"/>
                </a:lnTo>
                <a:lnTo>
                  <a:pt x="12720" y="3332"/>
                </a:lnTo>
                <a:lnTo>
                  <a:pt x="12734" y="3318"/>
                </a:lnTo>
                <a:lnTo>
                  <a:pt x="12747" y="3304"/>
                </a:lnTo>
                <a:lnTo>
                  <a:pt x="12760" y="3289"/>
                </a:lnTo>
                <a:lnTo>
                  <a:pt x="12771" y="3274"/>
                </a:lnTo>
                <a:lnTo>
                  <a:pt x="12782" y="3258"/>
                </a:lnTo>
                <a:lnTo>
                  <a:pt x="12791" y="3242"/>
                </a:lnTo>
                <a:lnTo>
                  <a:pt x="12800" y="3225"/>
                </a:lnTo>
                <a:lnTo>
                  <a:pt x="12807" y="3207"/>
                </a:lnTo>
                <a:lnTo>
                  <a:pt x="12813" y="3189"/>
                </a:lnTo>
                <a:lnTo>
                  <a:pt x="12819" y="3171"/>
                </a:lnTo>
                <a:lnTo>
                  <a:pt x="12823" y="3152"/>
                </a:lnTo>
                <a:lnTo>
                  <a:pt x="12826" y="3133"/>
                </a:lnTo>
                <a:lnTo>
                  <a:pt x="12828" y="3113"/>
                </a:lnTo>
                <a:lnTo>
                  <a:pt x="12831" y="3091"/>
                </a:lnTo>
                <a:lnTo>
                  <a:pt x="12831" y="3071"/>
                </a:lnTo>
                <a:lnTo>
                  <a:pt x="12831" y="3058"/>
                </a:lnTo>
                <a:lnTo>
                  <a:pt x="12831" y="3045"/>
                </a:lnTo>
                <a:lnTo>
                  <a:pt x="12831" y="3032"/>
                </a:lnTo>
                <a:lnTo>
                  <a:pt x="12831" y="3019"/>
                </a:lnTo>
                <a:lnTo>
                  <a:pt x="12829" y="3002"/>
                </a:lnTo>
                <a:lnTo>
                  <a:pt x="12827" y="2984"/>
                </a:lnTo>
                <a:lnTo>
                  <a:pt x="12823" y="2968"/>
                </a:lnTo>
                <a:lnTo>
                  <a:pt x="12817" y="2951"/>
                </a:lnTo>
                <a:lnTo>
                  <a:pt x="12809" y="2934"/>
                </a:lnTo>
                <a:lnTo>
                  <a:pt x="12800" y="2919"/>
                </a:lnTo>
                <a:lnTo>
                  <a:pt x="12789" y="2903"/>
                </a:lnTo>
                <a:lnTo>
                  <a:pt x="12777" y="2888"/>
                </a:lnTo>
                <a:lnTo>
                  <a:pt x="12761" y="2873"/>
                </a:lnTo>
                <a:lnTo>
                  <a:pt x="12746" y="2858"/>
                </a:lnTo>
                <a:lnTo>
                  <a:pt x="12728" y="2845"/>
                </a:lnTo>
                <a:lnTo>
                  <a:pt x="12709" y="2830"/>
                </a:lnTo>
                <a:lnTo>
                  <a:pt x="12688" y="2817"/>
                </a:lnTo>
                <a:lnTo>
                  <a:pt x="12664" y="2804"/>
                </a:lnTo>
                <a:lnTo>
                  <a:pt x="12640" y="2791"/>
                </a:lnTo>
                <a:lnTo>
                  <a:pt x="12614" y="2779"/>
                </a:lnTo>
                <a:lnTo>
                  <a:pt x="12559" y="2755"/>
                </a:lnTo>
                <a:lnTo>
                  <a:pt x="12502" y="2732"/>
                </a:lnTo>
                <a:lnTo>
                  <a:pt x="12444" y="2709"/>
                </a:lnTo>
                <a:lnTo>
                  <a:pt x="12385" y="2687"/>
                </a:lnTo>
                <a:lnTo>
                  <a:pt x="12324" y="2666"/>
                </a:lnTo>
                <a:lnTo>
                  <a:pt x="12262" y="2646"/>
                </a:lnTo>
                <a:lnTo>
                  <a:pt x="12198" y="2627"/>
                </a:lnTo>
                <a:lnTo>
                  <a:pt x="12133" y="2608"/>
                </a:lnTo>
                <a:lnTo>
                  <a:pt x="12092" y="2596"/>
                </a:lnTo>
                <a:lnTo>
                  <a:pt x="12051" y="2585"/>
                </a:lnTo>
                <a:lnTo>
                  <a:pt x="12011" y="2574"/>
                </a:lnTo>
                <a:lnTo>
                  <a:pt x="11970" y="2564"/>
                </a:lnTo>
                <a:lnTo>
                  <a:pt x="11931" y="2553"/>
                </a:lnTo>
                <a:lnTo>
                  <a:pt x="11890" y="2542"/>
                </a:lnTo>
                <a:lnTo>
                  <a:pt x="11852" y="2531"/>
                </a:lnTo>
                <a:lnTo>
                  <a:pt x="11813" y="2522"/>
                </a:lnTo>
                <a:lnTo>
                  <a:pt x="11775" y="2512"/>
                </a:lnTo>
                <a:lnTo>
                  <a:pt x="11739" y="2502"/>
                </a:lnTo>
                <a:lnTo>
                  <a:pt x="11704" y="2492"/>
                </a:lnTo>
                <a:lnTo>
                  <a:pt x="11671" y="2481"/>
                </a:lnTo>
                <a:lnTo>
                  <a:pt x="11640" y="2472"/>
                </a:lnTo>
                <a:lnTo>
                  <a:pt x="11610" y="2462"/>
                </a:lnTo>
                <a:lnTo>
                  <a:pt x="11581" y="2451"/>
                </a:lnTo>
                <a:lnTo>
                  <a:pt x="11555" y="2442"/>
                </a:lnTo>
                <a:lnTo>
                  <a:pt x="11549" y="2441"/>
                </a:lnTo>
                <a:lnTo>
                  <a:pt x="11541" y="2438"/>
                </a:lnTo>
                <a:lnTo>
                  <a:pt x="11534" y="2435"/>
                </a:lnTo>
                <a:lnTo>
                  <a:pt x="11527" y="2430"/>
                </a:lnTo>
                <a:lnTo>
                  <a:pt x="11524" y="2430"/>
                </a:lnTo>
                <a:lnTo>
                  <a:pt x="11522" y="2430"/>
                </a:lnTo>
                <a:lnTo>
                  <a:pt x="11521" y="2430"/>
                </a:lnTo>
                <a:lnTo>
                  <a:pt x="11492" y="2419"/>
                </a:lnTo>
                <a:lnTo>
                  <a:pt x="11462" y="2409"/>
                </a:lnTo>
                <a:lnTo>
                  <a:pt x="11432" y="2398"/>
                </a:lnTo>
                <a:lnTo>
                  <a:pt x="11401" y="2387"/>
                </a:lnTo>
                <a:lnTo>
                  <a:pt x="11369" y="2376"/>
                </a:lnTo>
                <a:lnTo>
                  <a:pt x="11337" y="2366"/>
                </a:lnTo>
                <a:lnTo>
                  <a:pt x="11304" y="2353"/>
                </a:lnTo>
                <a:lnTo>
                  <a:pt x="11269" y="2338"/>
                </a:lnTo>
                <a:lnTo>
                  <a:pt x="11248" y="2329"/>
                </a:lnTo>
                <a:lnTo>
                  <a:pt x="11227" y="2319"/>
                </a:lnTo>
                <a:lnTo>
                  <a:pt x="11206" y="2307"/>
                </a:lnTo>
                <a:lnTo>
                  <a:pt x="11186" y="2295"/>
                </a:lnTo>
                <a:lnTo>
                  <a:pt x="11164" y="2282"/>
                </a:lnTo>
                <a:lnTo>
                  <a:pt x="11144" y="2269"/>
                </a:lnTo>
                <a:lnTo>
                  <a:pt x="11124" y="2255"/>
                </a:lnTo>
                <a:lnTo>
                  <a:pt x="11105" y="2241"/>
                </a:lnTo>
                <a:lnTo>
                  <a:pt x="11084" y="2224"/>
                </a:lnTo>
                <a:lnTo>
                  <a:pt x="11065" y="2208"/>
                </a:lnTo>
                <a:lnTo>
                  <a:pt x="11045" y="2190"/>
                </a:lnTo>
                <a:lnTo>
                  <a:pt x="11026" y="2173"/>
                </a:lnTo>
                <a:lnTo>
                  <a:pt x="11008" y="2154"/>
                </a:lnTo>
                <a:lnTo>
                  <a:pt x="10989" y="2134"/>
                </a:lnTo>
                <a:lnTo>
                  <a:pt x="10970" y="2114"/>
                </a:lnTo>
                <a:lnTo>
                  <a:pt x="10952" y="2093"/>
                </a:lnTo>
                <a:lnTo>
                  <a:pt x="10934" y="2070"/>
                </a:lnTo>
                <a:lnTo>
                  <a:pt x="10918" y="2046"/>
                </a:lnTo>
                <a:lnTo>
                  <a:pt x="10902" y="2021"/>
                </a:lnTo>
                <a:lnTo>
                  <a:pt x="10888" y="1994"/>
                </a:lnTo>
                <a:lnTo>
                  <a:pt x="10875" y="1964"/>
                </a:lnTo>
                <a:lnTo>
                  <a:pt x="10863" y="1934"/>
                </a:lnTo>
                <a:lnTo>
                  <a:pt x="10852" y="1901"/>
                </a:lnTo>
                <a:lnTo>
                  <a:pt x="10842" y="1868"/>
                </a:lnTo>
                <a:lnTo>
                  <a:pt x="10834" y="1831"/>
                </a:lnTo>
                <a:lnTo>
                  <a:pt x="10827" y="1794"/>
                </a:lnTo>
                <a:lnTo>
                  <a:pt x="10820" y="1754"/>
                </a:lnTo>
                <a:lnTo>
                  <a:pt x="10815" y="1714"/>
                </a:lnTo>
                <a:lnTo>
                  <a:pt x="10811" y="1671"/>
                </a:lnTo>
                <a:lnTo>
                  <a:pt x="10808" y="1627"/>
                </a:lnTo>
                <a:lnTo>
                  <a:pt x="10807" y="1580"/>
                </a:lnTo>
                <a:lnTo>
                  <a:pt x="10806" y="1533"/>
                </a:lnTo>
                <a:lnTo>
                  <a:pt x="10806" y="1527"/>
                </a:lnTo>
                <a:close/>
                <a:moveTo>
                  <a:pt x="14752" y="2785"/>
                </a:moveTo>
                <a:lnTo>
                  <a:pt x="14753" y="2728"/>
                </a:lnTo>
                <a:lnTo>
                  <a:pt x="14754" y="2670"/>
                </a:lnTo>
                <a:lnTo>
                  <a:pt x="14757" y="2610"/>
                </a:lnTo>
                <a:lnTo>
                  <a:pt x="14761" y="2548"/>
                </a:lnTo>
                <a:lnTo>
                  <a:pt x="14766" y="2485"/>
                </a:lnTo>
                <a:lnTo>
                  <a:pt x="14772" y="2419"/>
                </a:lnTo>
                <a:lnTo>
                  <a:pt x="14778" y="2353"/>
                </a:lnTo>
                <a:lnTo>
                  <a:pt x="14786" y="2285"/>
                </a:lnTo>
                <a:lnTo>
                  <a:pt x="14796" y="2216"/>
                </a:lnTo>
                <a:lnTo>
                  <a:pt x="14807" y="2145"/>
                </a:lnTo>
                <a:lnTo>
                  <a:pt x="14820" y="2076"/>
                </a:lnTo>
                <a:lnTo>
                  <a:pt x="14834" y="2007"/>
                </a:lnTo>
                <a:lnTo>
                  <a:pt x="14850" y="1937"/>
                </a:lnTo>
                <a:lnTo>
                  <a:pt x="14867" y="1866"/>
                </a:lnTo>
                <a:lnTo>
                  <a:pt x="14887" y="1797"/>
                </a:lnTo>
                <a:lnTo>
                  <a:pt x="14907" y="1727"/>
                </a:lnTo>
                <a:lnTo>
                  <a:pt x="14920" y="1688"/>
                </a:lnTo>
                <a:lnTo>
                  <a:pt x="14933" y="1648"/>
                </a:lnTo>
                <a:lnTo>
                  <a:pt x="14947" y="1609"/>
                </a:lnTo>
                <a:lnTo>
                  <a:pt x="14962" y="1570"/>
                </a:lnTo>
                <a:lnTo>
                  <a:pt x="14977" y="1531"/>
                </a:lnTo>
                <a:lnTo>
                  <a:pt x="14994" y="1492"/>
                </a:lnTo>
                <a:lnTo>
                  <a:pt x="15010" y="1454"/>
                </a:lnTo>
                <a:lnTo>
                  <a:pt x="15028" y="1416"/>
                </a:lnTo>
                <a:lnTo>
                  <a:pt x="15046" y="1378"/>
                </a:lnTo>
                <a:lnTo>
                  <a:pt x="15065" y="1340"/>
                </a:lnTo>
                <a:lnTo>
                  <a:pt x="15086" y="1303"/>
                </a:lnTo>
                <a:lnTo>
                  <a:pt x="15106" y="1264"/>
                </a:lnTo>
                <a:lnTo>
                  <a:pt x="15126" y="1228"/>
                </a:lnTo>
                <a:lnTo>
                  <a:pt x="15148" y="1191"/>
                </a:lnTo>
                <a:lnTo>
                  <a:pt x="15170" y="1154"/>
                </a:lnTo>
                <a:lnTo>
                  <a:pt x="15193" y="1117"/>
                </a:lnTo>
                <a:lnTo>
                  <a:pt x="15217" y="1081"/>
                </a:lnTo>
                <a:lnTo>
                  <a:pt x="15242" y="1044"/>
                </a:lnTo>
                <a:lnTo>
                  <a:pt x="15267" y="1008"/>
                </a:lnTo>
                <a:lnTo>
                  <a:pt x="15292" y="972"/>
                </a:lnTo>
                <a:lnTo>
                  <a:pt x="15318" y="937"/>
                </a:lnTo>
                <a:lnTo>
                  <a:pt x="15345" y="901"/>
                </a:lnTo>
                <a:lnTo>
                  <a:pt x="15373" y="866"/>
                </a:lnTo>
                <a:lnTo>
                  <a:pt x="15401" y="831"/>
                </a:lnTo>
                <a:lnTo>
                  <a:pt x="15430" y="796"/>
                </a:lnTo>
                <a:lnTo>
                  <a:pt x="15460" y="762"/>
                </a:lnTo>
                <a:lnTo>
                  <a:pt x="15491" y="727"/>
                </a:lnTo>
                <a:lnTo>
                  <a:pt x="15522" y="692"/>
                </a:lnTo>
                <a:lnTo>
                  <a:pt x="15554" y="659"/>
                </a:lnTo>
                <a:lnTo>
                  <a:pt x="15586" y="624"/>
                </a:lnTo>
                <a:lnTo>
                  <a:pt x="15620" y="591"/>
                </a:lnTo>
                <a:lnTo>
                  <a:pt x="15653" y="558"/>
                </a:lnTo>
                <a:lnTo>
                  <a:pt x="15687" y="524"/>
                </a:lnTo>
                <a:lnTo>
                  <a:pt x="15723" y="492"/>
                </a:lnTo>
                <a:lnTo>
                  <a:pt x="15760" y="461"/>
                </a:lnTo>
                <a:lnTo>
                  <a:pt x="15798" y="431"/>
                </a:lnTo>
                <a:lnTo>
                  <a:pt x="15838" y="403"/>
                </a:lnTo>
                <a:lnTo>
                  <a:pt x="15878" y="375"/>
                </a:lnTo>
                <a:lnTo>
                  <a:pt x="15920" y="348"/>
                </a:lnTo>
                <a:lnTo>
                  <a:pt x="15962" y="322"/>
                </a:lnTo>
                <a:lnTo>
                  <a:pt x="16006" y="297"/>
                </a:lnTo>
                <a:lnTo>
                  <a:pt x="16051" y="273"/>
                </a:lnTo>
                <a:lnTo>
                  <a:pt x="16096" y="250"/>
                </a:lnTo>
                <a:lnTo>
                  <a:pt x="16144" y="229"/>
                </a:lnTo>
                <a:lnTo>
                  <a:pt x="16192" y="207"/>
                </a:lnTo>
                <a:lnTo>
                  <a:pt x="16240" y="187"/>
                </a:lnTo>
                <a:lnTo>
                  <a:pt x="16292" y="169"/>
                </a:lnTo>
                <a:lnTo>
                  <a:pt x="16343" y="151"/>
                </a:lnTo>
                <a:lnTo>
                  <a:pt x="16395" y="133"/>
                </a:lnTo>
                <a:lnTo>
                  <a:pt x="16449" y="118"/>
                </a:lnTo>
                <a:lnTo>
                  <a:pt x="16504" y="102"/>
                </a:lnTo>
                <a:lnTo>
                  <a:pt x="16560" y="89"/>
                </a:lnTo>
                <a:lnTo>
                  <a:pt x="16617" y="76"/>
                </a:lnTo>
                <a:lnTo>
                  <a:pt x="16676" y="64"/>
                </a:lnTo>
                <a:lnTo>
                  <a:pt x="16735" y="54"/>
                </a:lnTo>
                <a:lnTo>
                  <a:pt x="16796" y="43"/>
                </a:lnTo>
                <a:lnTo>
                  <a:pt x="16857" y="35"/>
                </a:lnTo>
                <a:lnTo>
                  <a:pt x="16920" y="26"/>
                </a:lnTo>
                <a:lnTo>
                  <a:pt x="16984" y="19"/>
                </a:lnTo>
                <a:lnTo>
                  <a:pt x="17049" y="14"/>
                </a:lnTo>
                <a:lnTo>
                  <a:pt x="17115" y="8"/>
                </a:lnTo>
                <a:lnTo>
                  <a:pt x="17182" y="5"/>
                </a:lnTo>
                <a:lnTo>
                  <a:pt x="17250" y="2"/>
                </a:lnTo>
                <a:lnTo>
                  <a:pt x="17320" y="0"/>
                </a:lnTo>
                <a:lnTo>
                  <a:pt x="17354" y="0"/>
                </a:lnTo>
                <a:lnTo>
                  <a:pt x="17387" y="0"/>
                </a:lnTo>
                <a:lnTo>
                  <a:pt x="17422" y="1"/>
                </a:lnTo>
                <a:lnTo>
                  <a:pt x="17456" y="2"/>
                </a:lnTo>
                <a:lnTo>
                  <a:pt x="17491" y="4"/>
                </a:lnTo>
                <a:lnTo>
                  <a:pt x="17527" y="5"/>
                </a:lnTo>
                <a:lnTo>
                  <a:pt x="17563" y="6"/>
                </a:lnTo>
                <a:lnTo>
                  <a:pt x="17600" y="8"/>
                </a:lnTo>
                <a:lnTo>
                  <a:pt x="17637" y="11"/>
                </a:lnTo>
                <a:lnTo>
                  <a:pt x="17676" y="14"/>
                </a:lnTo>
                <a:lnTo>
                  <a:pt x="17712" y="17"/>
                </a:lnTo>
                <a:lnTo>
                  <a:pt x="17751" y="20"/>
                </a:lnTo>
                <a:lnTo>
                  <a:pt x="17789" y="25"/>
                </a:lnTo>
                <a:lnTo>
                  <a:pt x="17827" y="30"/>
                </a:lnTo>
                <a:lnTo>
                  <a:pt x="17865" y="35"/>
                </a:lnTo>
                <a:lnTo>
                  <a:pt x="17903" y="41"/>
                </a:lnTo>
                <a:lnTo>
                  <a:pt x="17958" y="49"/>
                </a:lnTo>
                <a:lnTo>
                  <a:pt x="18010" y="58"/>
                </a:lnTo>
                <a:lnTo>
                  <a:pt x="18064" y="69"/>
                </a:lnTo>
                <a:lnTo>
                  <a:pt x="18117" y="81"/>
                </a:lnTo>
                <a:lnTo>
                  <a:pt x="18168" y="94"/>
                </a:lnTo>
                <a:lnTo>
                  <a:pt x="18220" y="108"/>
                </a:lnTo>
                <a:lnTo>
                  <a:pt x="18270" y="125"/>
                </a:lnTo>
                <a:lnTo>
                  <a:pt x="18320" y="142"/>
                </a:lnTo>
                <a:lnTo>
                  <a:pt x="18370" y="160"/>
                </a:lnTo>
                <a:lnTo>
                  <a:pt x="18419" y="179"/>
                </a:lnTo>
                <a:lnTo>
                  <a:pt x="18468" y="199"/>
                </a:lnTo>
                <a:lnTo>
                  <a:pt x="18517" y="222"/>
                </a:lnTo>
                <a:lnTo>
                  <a:pt x="18565" y="244"/>
                </a:lnTo>
                <a:lnTo>
                  <a:pt x="18611" y="268"/>
                </a:lnTo>
                <a:lnTo>
                  <a:pt x="18658" y="293"/>
                </a:lnTo>
                <a:lnTo>
                  <a:pt x="18704" y="321"/>
                </a:lnTo>
                <a:lnTo>
                  <a:pt x="18727" y="334"/>
                </a:lnTo>
                <a:lnTo>
                  <a:pt x="18748" y="348"/>
                </a:lnTo>
                <a:lnTo>
                  <a:pt x="18770" y="363"/>
                </a:lnTo>
                <a:lnTo>
                  <a:pt x="18790" y="379"/>
                </a:lnTo>
                <a:lnTo>
                  <a:pt x="18809" y="394"/>
                </a:lnTo>
                <a:lnTo>
                  <a:pt x="18828" y="411"/>
                </a:lnTo>
                <a:lnTo>
                  <a:pt x="18847" y="428"/>
                </a:lnTo>
                <a:lnTo>
                  <a:pt x="18864" y="446"/>
                </a:lnTo>
                <a:lnTo>
                  <a:pt x="18880" y="464"/>
                </a:lnTo>
                <a:lnTo>
                  <a:pt x="18897" y="483"/>
                </a:lnTo>
                <a:lnTo>
                  <a:pt x="18913" y="502"/>
                </a:lnTo>
                <a:lnTo>
                  <a:pt x="18927" y="522"/>
                </a:lnTo>
                <a:lnTo>
                  <a:pt x="18941" y="542"/>
                </a:lnTo>
                <a:lnTo>
                  <a:pt x="18954" y="563"/>
                </a:lnTo>
                <a:lnTo>
                  <a:pt x="18966" y="584"/>
                </a:lnTo>
                <a:lnTo>
                  <a:pt x="18978" y="607"/>
                </a:lnTo>
                <a:lnTo>
                  <a:pt x="18990" y="628"/>
                </a:lnTo>
                <a:lnTo>
                  <a:pt x="19000" y="652"/>
                </a:lnTo>
                <a:lnTo>
                  <a:pt x="19009" y="675"/>
                </a:lnTo>
                <a:lnTo>
                  <a:pt x="19019" y="700"/>
                </a:lnTo>
                <a:lnTo>
                  <a:pt x="19027" y="723"/>
                </a:lnTo>
                <a:lnTo>
                  <a:pt x="19034" y="748"/>
                </a:lnTo>
                <a:lnTo>
                  <a:pt x="19041" y="775"/>
                </a:lnTo>
                <a:lnTo>
                  <a:pt x="19047" y="801"/>
                </a:lnTo>
                <a:lnTo>
                  <a:pt x="19052" y="827"/>
                </a:lnTo>
                <a:lnTo>
                  <a:pt x="19057" y="855"/>
                </a:lnTo>
                <a:lnTo>
                  <a:pt x="19060" y="882"/>
                </a:lnTo>
                <a:lnTo>
                  <a:pt x="19064" y="911"/>
                </a:lnTo>
                <a:lnTo>
                  <a:pt x="19066" y="939"/>
                </a:lnTo>
                <a:lnTo>
                  <a:pt x="19069" y="969"/>
                </a:lnTo>
                <a:lnTo>
                  <a:pt x="19070" y="999"/>
                </a:lnTo>
                <a:lnTo>
                  <a:pt x="19070" y="1030"/>
                </a:lnTo>
                <a:lnTo>
                  <a:pt x="19070" y="1067"/>
                </a:lnTo>
                <a:lnTo>
                  <a:pt x="19068" y="1105"/>
                </a:lnTo>
                <a:lnTo>
                  <a:pt x="19065" y="1144"/>
                </a:lnTo>
                <a:lnTo>
                  <a:pt x="19062" y="1183"/>
                </a:lnTo>
                <a:lnTo>
                  <a:pt x="19057" y="1224"/>
                </a:lnTo>
                <a:lnTo>
                  <a:pt x="19050" y="1266"/>
                </a:lnTo>
                <a:lnTo>
                  <a:pt x="19040" y="1307"/>
                </a:lnTo>
                <a:lnTo>
                  <a:pt x="19029" y="1349"/>
                </a:lnTo>
                <a:lnTo>
                  <a:pt x="17772" y="1344"/>
                </a:lnTo>
                <a:lnTo>
                  <a:pt x="17774" y="1329"/>
                </a:lnTo>
                <a:lnTo>
                  <a:pt x="17777" y="1315"/>
                </a:lnTo>
                <a:lnTo>
                  <a:pt x="17779" y="1299"/>
                </a:lnTo>
                <a:lnTo>
                  <a:pt x="17780" y="1284"/>
                </a:lnTo>
                <a:lnTo>
                  <a:pt x="17782" y="1268"/>
                </a:lnTo>
                <a:lnTo>
                  <a:pt x="17783" y="1255"/>
                </a:lnTo>
                <a:lnTo>
                  <a:pt x="17783" y="1242"/>
                </a:lnTo>
                <a:lnTo>
                  <a:pt x="17783" y="1230"/>
                </a:lnTo>
                <a:lnTo>
                  <a:pt x="17783" y="1204"/>
                </a:lnTo>
                <a:lnTo>
                  <a:pt x="17782" y="1180"/>
                </a:lnTo>
                <a:lnTo>
                  <a:pt x="17779" y="1156"/>
                </a:lnTo>
                <a:lnTo>
                  <a:pt x="17776" y="1133"/>
                </a:lnTo>
                <a:lnTo>
                  <a:pt x="17772" y="1112"/>
                </a:lnTo>
                <a:lnTo>
                  <a:pt x="17767" y="1090"/>
                </a:lnTo>
                <a:lnTo>
                  <a:pt x="17761" y="1070"/>
                </a:lnTo>
                <a:lnTo>
                  <a:pt x="17754" y="1051"/>
                </a:lnTo>
                <a:lnTo>
                  <a:pt x="17746" y="1032"/>
                </a:lnTo>
                <a:lnTo>
                  <a:pt x="17737" y="1014"/>
                </a:lnTo>
                <a:lnTo>
                  <a:pt x="17728" y="998"/>
                </a:lnTo>
                <a:lnTo>
                  <a:pt x="17717" y="982"/>
                </a:lnTo>
                <a:lnTo>
                  <a:pt x="17705" y="967"/>
                </a:lnTo>
                <a:lnTo>
                  <a:pt x="17693" y="952"/>
                </a:lnTo>
                <a:lnTo>
                  <a:pt x="17680" y="939"/>
                </a:lnTo>
                <a:lnTo>
                  <a:pt x="17666" y="926"/>
                </a:lnTo>
                <a:lnTo>
                  <a:pt x="17636" y="903"/>
                </a:lnTo>
                <a:lnTo>
                  <a:pt x="17606" y="882"/>
                </a:lnTo>
                <a:lnTo>
                  <a:pt x="17575" y="863"/>
                </a:lnTo>
                <a:lnTo>
                  <a:pt x="17543" y="845"/>
                </a:lnTo>
                <a:lnTo>
                  <a:pt x="17512" y="829"/>
                </a:lnTo>
                <a:lnTo>
                  <a:pt x="17479" y="816"/>
                </a:lnTo>
                <a:lnTo>
                  <a:pt x="17445" y="804"/>
                </a:lnTo>
                <a:lnTo>
                  <a:pt x="17412" y="795"/>
                </a:lnTo>
                <a:lnTo>
                  <a:pt x="17374" y="787"/>
                </a:lnTo>
                <a:lnTo>
                  <a:pt x="17338" y="781"/>
                </a:lnTo>
                <a:lnTo>
                  <a:pt x="17301" y="776"/>
                </a:lnTo>
                <a:lnTo>
                  <a:pt x="17266" y="772"/>
                </a:lnTo>
                <a:lnTo>
                  <a:pt x="17231" y="770"/>
                </a:lnTo>
                <a:lnTo>
                  <a:pt x="17199" y="768"/>
                </a:lnTo>
                <a:lnTo>
                  <a:pt x="17170" y="766"/>
                </a:lnTo>
                <a:lnTo>
                  <a:pt x="17143" y="766"/>
                </a:lnTo>
                <a:lnTo>
                  <a:pt x="17117" y="766"/>
                </a:lnTo>
                <a:lnTo>
                  <a:pt x="17091" y="769"/>
                </a:lnTo>
                <a:lnTo>
                  <a:pt x="17065" y="771"/>
                </a:lnTo>
                <a:lnTo>
                  <a:pt x="17040" y="775"/>
                </a:lnTo>
                <a:lnTo>
                  <a:pt x="17014" y="779"/>
                </a:lnTo>
                <a:lnTo>
                  <a:pt x="16988" y="784"/>
                </a:lnTo>
                <a:lnTo>
                  <a:pt x="16963" y="789"/>
                </a:lnTo>
                <a:lnTo>
                  <a:pt x="16937" y="795"/>
                </a:lnTo>
                <a:lnTo>
                  <a:pt x="16904" y="806"/>
                </a:lnTo>
                <a:lnTo>
                  <a:pt x="16873" y="819"/>
                </a:lnTo>
                <a:lnTo>
                  <a:pt x="16841" y="833"/>
                </a:lnTo>
                <a:lnTo>
                  <a:pt x="16809" y="850"/>
                </a:lnTo>
                <a:lnTo>
                  <a:pt x="16778" y="868"/>
                </a:lnTo>
                <a:lnTo>
                  <a:pt x="16746" y="888"/>
                </a:lnTo>
                <a:lnTo>
                  <a:pt x="16715" y="909"/>
                </a:lnTo>
                <a:lnTo>
                  <a:pt x="16684" y="933"/>
                </a:lnTo>
                <a:lnTo>
                  <a:pt x="16653" y="958"/>
                </a:lnTo>
                <a:lnTo>
                  <a:pt x="16622" y="986"/>
                </a:lnTo>
                <a:lnTo>
                  <a:pt x="16591" y="1014"/>
                </a:lnTo>
                <a:lnTo>
                  <a:pt x="16560" y="1045"/>
                </a:lnTo>
                <a:lnTo>
                  <a:pt x="16530" y="1077"/>
                </a:lnTo>
                <a:lnTo>
                  <a:pt x="16499" y="1112"/>
                </a:lnTo>
                <a:lnTo>
                  <a:pt x="16469" y="1149"/>
                </a:lnTo>
                <a:lnTo>
                  <a:pt x="16440" y="1187"/>
                </a:lnTo>
                <a:lnTo>
                  <a:pt x="16410" y="1226"/>
                </a:lnTo>
                <a:lnTo>
                  <a:pt x="16381" y="1269"/>
                </a:lnTo>
                <a:lnTo>
                  <a:pt x="16353" y="1315"/>
                </a:lnTo>
                <a:lnTo>
                  <a:pt x="16325" y="1361"/>
                </a:lnTo>
                <a:lnTo>
                  <a:pt x="16299" y="1411"/>
                </a:lnTo>
                <a:lnTo>
                  <a:pt x="16274" y="1463"/>
                </a:lnTo>
                <a:lnTo>
                  <a:pt x="16249" y="1518"/>
                </a:lnTo>
                <a:lnTo>
                  <a:pt x="16225" y="1574"/>
                </a:lnTo>
                <a:lnTo>
                  <a:pt x="16201" y="1634"/>
                </a:lnTo>
                <a:lnTo>
                  <a:pt x="16180" y="1696"/>
                </a:lnTo>
                <a:lnTo>
                  <a:pt x="16158" y="1760"/>
                </a:lnTo>
                <a:lnTo>
                  <a:pt x="16137" y="1826"/>
                </a:lnTo>
                <a:lnTo>
                  <a:pt x="16117" y="1895"/>
                </a:lnTo>
                <a:lnTo>
                  <a:pt x="16097" y="1966"/>
                </a:lnTo>
                <a:lnTo>
                  <a:pt x="16080" y="2040"/>
                </a:lnTo>
                <a:lnTo>
                  <a:pt x="16062" y="2115"/>
                </a:lnTo>
                <a:lnTo>
                  <a:pt x="16057" y="2142"/>
                </a:lnTo>
                <a:lnTo>
                  <a:pt x="16051" y="2167"/>
                </a:lnTo>
                <a:lnTo>
                  <a:pt x="16046" y="2193"/>
                </a:lnTo>
                <a:lnTo>
                  <a:pt x="16041" y="2219"/>
                </a:lnTo>
                <a:lnTo>
                  <a:pt x="16038" y="2244"/>
                </a:lnTo>
                <a:lnTo>
                  <a:pt x="16034" y="2270"/>
                </a:lnTo>
                <a:lnTo>
                  <a:pt x="16031" y="2295"/>
                </a:lnTo>
                <a:lnTo>
                  <a:pt x="16027" y="2322"/>
                </a:lnTo>
                <a:lnTo>
                  <a:pt x="16024" y="2349"/>
                </a:lnTo>
                <a:lnTo>
                  <a:pt x="16020" y="2375"/>
                </a:lnTo>
                <a:lnTo>
                  <a:pt x="16016" y="2403"/>
                </a:lnTo>
                <a:lnTo>
                  <a:pt x="16013" y="2429"/>
                </a:lnTo>
                <a:lnTo>
                  <a:pt x="16009" y="2455"/>
                </a:lnTo>
                <a:lnTo>
                  <a:pt x="16007" y="2481"/>
                </a:lnTo>
                <a:lnTo>
                  <a:pt x="16004" y="2507"/>
                </a:lnTo>
                <a:lnTo>
                  <a:pt x="16002" y="2534"/>
                </a:lnTo>
                <a:lnTo>
                  <a:pt x="16000" y="2559"/>
                </a:lnTo>
                <a:lnTo>
                  <a:pt x="15999" y="2584"/>
                </a:lnTo>
                <a:lnTo>
                  <a:pt x="15996" y="2610"/>
                </a:lnTo>
                <a:lnTo>
                  <a:pt x="15995" y="2635"/>
                </a:lnTo>
                <a:lnTo>
                  <a:pt x="15995" y="2660"/>
                </a:lnTo>
                <a:lnTo>
                  <a:pt x="15994" y="2684"/>
                </a:lnTo>
                <a:lnTo>
                  <a:pt x="15994" y="2709"/>
                </a:lnTo>
                <a:lnTo>
                  <a:pt x="15994" y="2734"/>
                </a:lnTo>
                <a:lnTo>
                  <a:pt x="15994" y="2773"/>
                </a:lnTo>
                <a:lnTo>
                  <a:pt x="15995" y="2814"/>
                </a:lnTo>
                <a:lnTo>
                  <a:pt x="15997" y="2852"/>
                </a:lnTo>
                <a:lnTo>
                  <a:pt x="16001" y="2890"/>
                </a:lnTo>
                <a:lnTo>
                  <a:pt x="16006" y="2927"/>
                </a:lnTo>
                <a:lnTo>
                  <a:pt x="16012" y="2964"/>
                </a:lnTo>
                <a:lnTo>
                  <a:pt x="16018" y="3000"/>
                </a:lnTo>
                <a:lnTo>
                  <a:pt x="16026" y="3035"/>
                </a:lnTo>
                <a:lnTo>
                  <a:pt x="16034" y="3069"/>
                </a:lnTo>
                <a:lnTo>
                  <a:pt x="16044" y="3102"/>
                </a:lnTo>
                <a:lnTo>
                  <a:pt x="16055" y="3136"/>
                </a:lnTo>
                <a:lnTo>
                  <a:pt x="16065" y="3168"/>
                </a:lnTo>
                <a:lnTo>
                  <a:pt x="16078" y="3199"/>
                </a:lnTo>
                <a:lnTo>
                  <a:pt x="16092" y="3230"/>
                </a:lnTo>
                <a:lnTo>
                  <a:pt x="16106" y="3259"/>
                </a:lnTo>
                <a:lnTo>
                  <a:pt x="16122" y="3288"/>
                </a:lnTo>
                <a:lnTo>
                  <a:pt x="16130" y="3302"/>
                </a:lnTo>
                <a:lnTo>
                  <a:pt x="16139" y="3316"/>
                </a:lnTo>
                <a:lnTo>
                  <a:pt x="16148" y="3329"/>
                </a:lnTo>
                <a:lnTo>
                  <a:pt x="16157" y="3342"/>
                </a:lnTo>
                <a:lnTo>
                  <a:pt x="16168" y="3354"/>
                </a:lnTo>
                <a:lnTo>
                  <a:pt x="16179" y="3366"/>
                </a:lnTo>
                <a:lnTo>
                  <a:pt x="16189" y="3377"/>
                </a:lnTo>
                <a:lnTo>
                  <a:pt x="16200" y="3388"/>
                </a:lnTo>
                <a:lnTo>
                  <a:pt x="16212" y="3399"/>
                </a:lnTo>
                <a:lnTo>
                  <a:pt x="16225" y="3408"/>
                </a:lnTo>
                <a:lnTo>
                  <a:pt x="16237" y="3418"/>
                </a:lnTo>
                <a:lnTo>
                  <a:pt x="16250" y="3428"/>
                </a:lnTo>
                <a:lnTo>
                  <a:pt x="16264" y="3436"/>
                </a:lnTo>
                <a:lnTo>
                  <a:pt x="16277" y="3444"/>
                </a:lnTo>
                <a:lnTo>
                  <a:pt x="16292" y="3453"/>
                </a:lnTo>
                <a:lnTo>
                  <a:pt x="16307" y="3460"/>
                </a:lnTo>
                <a:lnTo>
                  <a:pt x="16338" y="3473"/>
                </a:lnTo>
                <a:lnTo>
                  <a:pt x="16372" y="3485"/>
                </a:lnTo>
                <a:lnTo>
                  <a:pt x="16406" y="3494"/>
                </a:lnTo>
                <a:lnTo>
                  <a:pt x="16442" y="3503"/>
                </a:lnTo>
                <a:lnTo>
                  <a:pt x="16480" y="3509"/>
                </a:lnTo>
                <a:lnTo>
                  <a:pt x="16521" y="3513"/>
                </a:lnTo>
                <a:lnTo>
                  <a:pt x="16562" y="3516"/>
                </a:lnTo>
                <a:lnTo>
                  <a:pt x="16605" y="3517"/>
                </a:lnTo>
                <a:lnTo>
                  <a:pt x="16620" y="3517"/>
                </a:lnTo>
                <a:lnTo>
                  <a:pt x="16635" y="3517"/>
                </a:lnTo>
                <a:lnTo>
                  <a:pt x="16652" y="3517"/>
                </a:lnTo>
                <a:lnTo>
                  <a:pt x="16668" y="3517"/>
                </a:lnTo>
                <a:lnTo>
                  <a:pt x="16685" y="3517"/>
                </a:lnTo>
                <a:lnTo>
                  <a:pt x="16703" y="3516"/>
                </a:lnTo>
                <a:lnTo>
                  <a:pt x="16720" y="3513"/>
                </a:lnTo>
                <a:lnTo>
                  <a:pt x="16736" y="3511"/>
                </a:lnTo>
                <a:lnTo>
                  <a:pt x="16765" y="3510"/>
                </a:lnTo>
                <a:lnTo>
                  <a:pt x="16795" y="3507"/>
                </a:lnTo>
                <a:lnTo>
                  <a:pt x="16825" y="3503"/>
                </a:lnTo>
                <a:lnTo>
                  <a:pt x="16854" y="3497"/>
                </a:lnTo>
                <a:lnTo>
                  <a:pt x="16884" y="3488"/>
                </a:lnTo>
                <a:lnTo>
                  <a:pt x="16916" y="3479"/>
                </a:lnTo>
                <a:lnTo>
                  <a:pt x="16948" y="3467"/>
                </a:lnTo>
                <a:lnTo>
                  <a:pt x="16983" y="3454"/>
                </a:lnTo>
                <a:lnTo>
                  <a:pt x="17003" y="3444"/>
                </a:lnTo>
                <a:lnTo>
                  <a:pt x="17024" y="3433"/>
                </a:lnTo>
                <a:lnTo>
                  <a:pt x="17044" y="3423"/>
                </a:lnTo>
                <a:lnTo>
                  <a:pt x="17064" y="3412"/>
                </a:lnTo>
                <a:lnTo>
                  <a:pt x="17084" y="3400"/>
                </a:lnTo>
                <a:lnTo>
                  <a:pt x="17103" y="3387"/>
                </a:lnTo>
                <a:lnTo>
                  <a:pt x="17124" y="3374"/>
                </a:lnTo>
                <a:lnTo>
                  <a:pt x="17143" y="3360"/>
                </a:lnTo>
                <a:lnTo>
                  <a:pt x="17181" y="3331"/>
                </a:lnTo>
                <a:lnTo>
                  <a:pt x="17219" y="3299"/>
                </a:lnTo>
                <a:lnTo>
                  <a:pt x="17255" y="3264"/>
                </a:lnTo>
                <a:lnTo>
                  <a:pt x="17292" y="3229"/>
                </a:lnTo>
                <a:lnTo>
                  <a:pt x="17308" y="3208"/>
                </a:lnTo>
                <a:lnTo>
                  <a:pt x="17325" y="3189"/>
                </a:lnTo>
                <a:lnTo>
                  <a:pt x="17341" y="3170"/>
                </a:lnTo>
                <a:lnTo>
                  <a:pt x="17355" y="3150"/>
                </a:lnTo>
                <a:lnTo>
                  <a:pt x="17369" y="3130"/>
                </a:lnTo>
                <a:lnTo>
                  <a:pt x="17382" y="3108"/>
                </a:lnTo>
                <a:lnTo>
                  <a:pt x="17393" y="3087"/>
                </a:lnTo>
                <a:lnTo>
                  <a:pt x="17405" y="3065"/>
                </a:lnTo>
                <a:lnTo>
                  <a:pt x="17414" y="3044"/>
                </a:lnTo>
                <a:lnTo>
                  <a:pt x="17423" y="3022"/>
                </a:lnTo>
                <a:lnTo>
                  <a:pt x="17431" y="3000"/>
                </a:lnTo>
                <a:lnTo>
                  <a:pt x="17438" y="2977"/>
                </a:lnTo>
                <a:lnTo>
                  <a:pt x="17444" y="2953"/>
                </a:lnTo>
                <a:lnTo>
                  <a:pt x="17450" y="2929"/>
                </a:lnTo>
                <a:lnTo>
                  <a:pt x="17454" y="2907"/>
                </a:lnTo>
                <a:lnTo>
                  <a:pt x="17457" y="2882"/>
                </a:lnTo>
                <a:lnTo>
                  <a:pt x="18670" y="2876"/>
                </a:lnTo>
                <a:lnTo>
                  <a:pt x="18674" y="2892"/>
                </a:lnTo>
                <a:lnTo>
                  <a:pt x="18678" y="2908"/>
                </a:lnTo>
                <a:lnTo>
                  <a:pt x="18680" y="2922"/>
                </a:lnTo>
                <a:lnTo>
                  <a:pt x="18681" y="2939"/>
                </a:lnTo>
                <a:lnTo>
                  <a:pt x="18680" y="2966"/>
                </a:lnTo>
                <a:lnTo>
                  <a:pt x="18677" y="2996"/>
                </a:lnTo>
                <a:lnTo>
                  <a:pt x="18671" y="3027"/>
                </a:lnTo>
                <a:lnTo>
                  <a:pt x="18662" y="3062"/>
                </a:lnTo>
                <a:lnTo>
                  <a:pt x="18652" y="3099"/>
                </a:lnTo>
                <a:lnTo>
                  <a:pt x="18640" y="3139"/>
                </a:lnTo>
                <a:lnTo>
                  <a:pt x="18624" y="3181"/>
                </a:lnTo>
                <a:lnTo>
                  <a:pt x="18606" y="3225"/>
                </a:lnTo>
                <a:lnTo>
                  <a:pt x="18587" y="3271"/>
                </a:lnTo>
                <a:lnTo>
                  <a:pt x="18563" y="3318"/>
                </a:lnTo>
                <a:lnTo>
                  <a:pt x="18538" y="3364"/>
                </a:lnTo>
                <a:lnTo>
                  <a:pt x="18510" y="3412"/>
                </a:lnTo>
                <a:lnTo>
                  <a:pt x="18478" y="3461"/>
                </a:lnTo>
                <a:lnTo>
                  <a:pt x="18444" y="3510"/>
                </a:lnTo>
                <a:lnTo>
                  <a:pt x="18406" y="3559"/>
                </a:lnTo>
                <a:lnTo>
                  <a:pt x="18367" y="3609"/>
                </a:lnTo>
                <a:lnTo>
                  <a:pt x="18336" y="3643"/>
                </a:lnTo>
                <a:lnTo>
                  <a:pt x="18304" y="3679"/>
                </a:lnTo>
                <a:lnTo>
                  <a:pt x="18269" y="3714"/>
                </a:lnTo>
                <a:lnTo>
                  <a:pt x="18233" y="3748"/>
                </a:lnTo>
                <a:lnTo>
                  <a:pt x="18196" y="3781"/>
                </a:lnTo>
                <a:lnTo>
                  <a:pt x="18157" y="3815"/>
                </a:lnTo>
                <a:lnTo>
                  <a:pt x="18117" y="3848"/>
                </a:lnTo>
                <a:lnTo>
                  <a:pt x="18075" y="3882"/>
                </a:lnTo>
                <a:lnTo>
                  <a:pt x="18031" y="3914"/>
                </a:lnTo>
                <a:lnTo>
                  <a:pt x="17985" y="3946"/>
                </a:lnTo>
                <a:lnTo>
                  <a:pt x="17938" y="3977"/>
                </a:lnTo>
                <a:lnTo>
                  <a:pt x="17889" y="4008"/>
                </a:lnTo>
                <a:lnTo>
                  <a:pt x="17839" y="4039"/>
                </a:lnTo>
                <a:lnTo>
                  <a:pt x="17786" y="4069"/>
                </a:lnTo>
                <a:lnTo>
                  <a:pt x="17733" y="4099"/>
                </a:lnTo>
                <a:lnTo>
                  <a:pt x="17678" y="4128"/>
                </a:lnTo>
                <a:lnTo>
                  <a:pt x="17649" y="4143"/>
                </a:lnTo>
                <a:lnTo>
                  <a:pt x="17621" y="4157"/>
                </a:lnTo>
                <a:lnTo>
                  <a:pt x="17591" y="4170"/>
                </a:lnTo>
                <a:lnTo>
                  <a:pt x="17561" y="4183"/>
                </a:lnTo>
                <a:lnTo>
                  <a:pt x="17531" y="4196"/>
                </a:lnTo>
                <a:lnTo>
                  <a:pt x="17500" y="4208"/>
                </a:lnTo>
                <a:lnTo>
                  <a:pt x="17468" y="4220"/>
                </a:lnTo>
                <a:lnTo>
                  <a:pt x="17437" y="4231"/>
                </a:lnTo>
                <a:lnTo>
                  <a:pt x="17372" y="4252"/>
                </a:lnTo>
                <a:lnTo>
                  <a:pt x="17304" y="4271"/>
                </a:lnTo>
                <a:lnTo>
                  <a:pt x="17235" y="4289"/>
                </a:lnTo>
                <a:lnTo>
                  <a:pt x="17163" y="4305"/>
                </a:lnTo>
                <a:lnTo>
                  <a:pt x="17090" y="4318"/>
                </a:lnTo>
                <a:lnTo>
                  <a:pt x="17015" y="4330"/>
                </a:lnTo>
                <a:lnTo>
                  <a:pt x="16938" y="4340"/>
                </a:lnTo>
                <a:lnTo>
                  <a:pt x="16858" y="4349"/>
                </a:lnTo>
                <a:lnTo>
                  <a:pt x="16776" y="4355"/>
                </a:lnTo>
                <a:lnTo>
                  <a:pt x="16692" y="4360"/>
                </a:lnTo>
                <a:lnTo>
                  <a:pt x="16608" y="4362"/>
                </a:lnTo>
                <a:lnTo>
                  <a:pt x="16519" y="4363"/>
                </a:lnTo>
                <a:lnTo>
                  <a:pt x="16507" y="4363"/>
                </a:lnTo>
                <a:lnTo>
                  <a:pt x="16497" y="4363"/>
                </a:lnTo>
                <a:lnTo>
                  <a:pt x="16485" y="4363"/>
                </a:lnTo>
                <a:lnTo>
                  <a:pt x="16474" y="4363"/>
                </a:lnTo>
                <a:lnTo>
                  <a:pt x="16462" y="4363"/>
                </a:lnTo>
                <a:lnTo>
                  <a:pt x="16449" y="4363"/>
                </a:lnTo>
                <a:lnTo>
                  <a:pt x="16436" y="4363"/>
                </a:lnTo>
                <a:lnTo>
                  <a:pt x="16422" y="4363"/>
                </a:lnTo>
                <a:lnTo>
                  <a:pt x="16363" y="4363"/>
                </a:lnTo>
                <a:lnTo>
                  <a:pt x="16305" y="4362"/>
                </a:lnTo>
                <a:lnTo>
                  <a:pt x="16248" y="4360"/>
                </a:lnTo>
                <a:lnTo>
                  <a:pt x="16192" y="4357"/>
                </a:lnTo>
                <a:lnTo>
                  <a:pt x="16137" y="4354"/>
                </a:lnTo>
                <a:lnTo>
                  <a:pt x="16084" y="4349"/>
                </a:lnTo>
                <a:lnTo>
                  <a:pt x="16032" y="4344"/>
                </a:lnTo>
                <a:lnTo>
                  <a:pt x="15982" y="4338"/>
                </a:lnTo>
                <a:lnTo>
                  <a:pt x="15932" y="4332"/>
                </a:lnTo>
                <a:lnTo>
                  <a:pt x="15884" y="4325"/>
                </a:lnTo>
                <a:lnTo>
                  <a:pt x="15836" y="4317"/>
                </a:lnTo>
                <a:lnTo>
                  <a:pt x="15791" y="4307"/>
                </a:lnTo>
                <a:lnTo>
                  <a:pt x="15746" y="4298"/>
                </a:lnTo>
                <a:lnTo>
                  <a:pt x="15703" y="4288"/>
                </a:lnTo>
                <a:lnTo>
                  <a:pt x="15661" y="4276"/>
                </a:lnTo>
                <a:lnTo>
                  <a:pt x="15620" y="4264"/>
                </a:lnTo>
                <a:lnTo>
                  <a:pt x="15580" y="4252"/>
                </a:lnTo>
                <a:lnTo>
                  <a:pt x="15542" y="4238"/>
                </a:lnTo>
                <a:lnTo>
                  <a:pt x="15505" y="4224"/>
                </a:lnTo>
                <a:lnTo>
                  <a:pt x="15469" y="4209"/>
                </a:lnTo>
                <a:lnTo>
                  <a:pt x="15435" y="4193"/>
                </a:lnTo>
                <a:lnTo>
                  <a:pt x="15401" y="4176"/>
                </a:lnTo>
                <a:lnTo>
                  <a:pt x="15369" y="4159"/>
                </a:lnTo>
                <a:lnTo>
                  <a:pt x="15338" y="4141"/>
                </a:lnTo>
                <a:lnTo>
                  <a:pt x="15308" y="4122"/>
                </a:lnTo>
                <a:lnTo>
                  <a:pt x="15280" y="4102"/>
                </a:lnTo>
                <a:lnTo>
                  <a:pt x="15252" y="4082"/>
                </a:lnTo>
                <a:lnTo>
                  <a:pt x="15227" y="4060"/>
                </a:lnTo>
                <a:lnTo>
                  <a:pt x="15202" y="4039"/>
                </a:lnTo>
                <a:lnTo>
                  <a:pt x="15179" y="4016"/>
                </a:lnTo>
                <a:lnTo>
                  <a:pt x="15156" y="3992"/>
                </a:lnTo>
                <a:lnTo>
                  <a:pt x="15136" y="3969"/>
                </a:lnTo>
                <a:lnTo>
                  <a:pt x="15096" y="3919"/>
                </a:lnTo>
                <a:lnTo>
                  <a:pt x="15058" y="3868"/>
                </a:lnTo>
                <a:lnTo>
                  <a:pt x="15024" y="3817"/>
                </a:lnTo>
                <a:lnTo>
                  <a:pt x="14990" y="3766"/>
                </a:lnTo>
                <a:lnTo>
                  <a:pt x="14959" y="3714"/>
                </a:lnTo>
                <a:lnTo>
                  <a:pt x="14931" y="3660"/>
                </a:lnTo>
                <a:lnTo>
                  <a:pt x="14903" y="3606"/>
                </a:lnTo>
                <a:lnTo>
                  <a:pt x="14879" y="3553"/>
                </a:lnTo>
                <a:lnTo>
                  <a:pt x="14858" y="3498"/>
                </a:lnTo>
                <a:lnTo>
                  <a:pt x="14838" y="3442"/>
                </a:lnTo>
                <a:lnTo>
                  <a:pt x="14820" y="3386"/>
                </a:lnTo>
                <a:lnTo>
                  <a:pt x="14804" y="3329"/>
                </a:lnTo>
                <a:lnTo>
                  <a:pt x="14791" y="3270"/>
                </a:lnTo>
                <a:lnTo>
                  <a:pt x="14779" y="3212"/>
                </a:lnTo>
                <a:lnTo>
                  <a:pt x="14771" y="3153"/>
                </a:lnTo>
                <a:lnTo>
                  <a:pt x="14764" y="3094"/>
                </a:lnTo>
                <a:lnTo>
                  <a:pt x="14761" y="3056"/>
                </a:lnTo>
                <a:lnTo>
                  <a:pt x="14759" y="3019"/>
                </a:lnTo>
                <a:lnTo>
                  <a:pt x="14757" y="2981"/>
                </a:lnTo>
                <a:lnTo>
                  <a:pt x="14755" y="2942"/>
                </a:lnTo>
                <a:lnTo>
                  <a:pt x="14754" y="2903"/>
                </a:lnTo>
                <a:lnTo>
                  <a:pt x="14753" y="2865"/>
                </a:lnTo>
                <a:lnTo>
                  <a:pt x="14752" y="2828"/>
                </a:lnTo>
                <a:lnTo>
                  <a:pt x="14752" y="2790"/>
                </a:lnTo>
                <a:lnTo>
                  <a:pt x="14752" y="2785"/>
                </a:lnTo>
                <a:close/>
                <a:moveTo>
                  <a:pt x="0" y="4271"/>
                </a:moveTo>
                <a:lnTo>
                  <a:pt x="852" y="131"/>
                </a:lnTo>
                <a:lnTo>
                  <a:pt x="3781" y="131"/>
                </a:lnTo>
                <a:lnTo>
                  <a:pt x="3648" y="938"/>
                </a:lnTo>
                <a:lnTo>
                  <a:pt x="1847" y="938"/>
                </a:lnTo>
                <a:lnTo>
                  <a:pt x="1664" y="1841"/>
                </a:lnTo>
                <a:lnTo>
                  <a:pt x="3334" y="1841"/>
                </a:lnTo>
                <a:lnTo>
                  <a:pt x="3151" y="2693"/>
                </a:lnTo>
                <a:lnTo>
                  <a:pt x="1487" y="2693"/>
                </a:lnTo>
                <a:lnTo>
                  <a:pt x="1173" y="4271"/>
                </a:lnTo>
                <a:lnTo>
                  <a:pt x="0" y="4271"/>
                </a:lnTo>
                <a:close/>
                <a:moveTo>
                  <a:pt x="3868" y="4271"/>
                </a:moveTo>
                <a:lnTo>
                  <a:pt x="4765" y="131"/>
                </a:lnTo>
                <a:lnTo>
                  <a:pt x="5937" y="131"/>
                </a:lnTo>
                <a:lnTo>
                  <a:pt x="5086" y="4271"/>
                </a:lnTo>
                <a:lnTo>
                  <a:pt x="3868" y="4271"/>
                </a:lnTo>
                <a:close/>
                <a:moveTo>
                  <a:pt x="6197" y="4271"/>
                </a:moveTo>
                <a:lnTo>
                  <a:pt x="7055" y="131"/>
                </a:lnTo>
                <a:lnTo>
                  <a:pt x="10251" y="131"/>
                </a:lnTo>
                <a:lnTo>
                  <a:pt x="10068" y="938"/>
                </a:lnTo>
                <a:lnTo>
                  <a:pt x="8089" y="938"/>
                </a:lnTo>
                <a:lnTo>
                  <a:pt x="7906" y="1750"/>
                </a:lnTo>
                <a:lnTo>
                  <a:pt x="9753" y="1750"/>
                </a:lnTo>
                <a:lnTo>
                  <a:pt x="9577" y="2608"/>
                </a:lnTo>
                <a:lnTo>
                  <a:pt x="7729" y="2608"/>
                </a:lnTo>
                <a:lnTo>
                  <a:pt x="7546" y="3413"/>
                </a:lnTo>
                <a:lnTo>
                  <a:pt x="9577" y="3413"/>
                </a:lnTo>
                <a:lnTo>
                  <a:pt x="9393" y="4271"/>
                </a:lnTo>
                <a:lnTo>
                  <a:pt x="6197" y="4271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 sz="180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-37570" y="240201"/>
            <a:ext cx="1642283" cy="75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1800">
              <a:solidFill>
                <a:prstClr val="black"/>
              </a:solidFill>
            </a:endParaRPr>
          </a:p>
        </p:txBody>
      </p:sp>
      <p:sp>
        <p:nvSpPr>
          <p:cNvPr id="11" name="Rectangle 11"/>
          <p:cNvSpPr>
            <a:spLocks noChangeArrowheads="1"/>
          </p:cNvSpPr>
          <p:nvPr userDrawn="1"/>
        </p:nvSpPr>
        <p:spPr bwMode="auto">
          <a:xfrm>
            <a:off x="1602790" y="240201"/>
            <a:ext cx="1642283" cy="75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2805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82E53-BE3D-44A5-AEEA-0609E08ECC8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E97C-8925-44AB-BF68-1BB7AD32690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4601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82E53-BE3D-44A5-AEEA-0609E08ECC8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E97C-8925-44AB-BF68-1BB7AD32690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052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7" indent="0">
              <a:buNone/>
              <a:defRPr sz="2000" b="1"/>
            </a:lvl2pPr>
            <a:lvl3pPr marL="914292" indent="0">
              <a:buNone/>
              <a:defRPr sz="1800" b="1"/>
            </a:lvl3pPr>
            <a:lvl4pPr marL="1371436" indent="0">
              <a:buNone/>
              <a:defRPr sz="1600" b="1"/>
            </a:lvl4pPr>
            <a:lvl5pPr marL="1828584" indent="0">
              <a:buNone/>
              <a:defRPr sz="1600" b="1"/>
            </a:lvl5pPr>
            <a:lvl6pPr marL="2285730" indent="0">
              <a:buNone/>
              <a:defRPr sz="1600" b="1"/>
            </a:lvl6pPr>
            <a:lvl7pPr marL="2742875" indent="0">
              <a:buNone/>
              <a:defRPr sz="1600" b="1"/>
            </a:lvl7pPr>
            <a:lvl8pPr marL="3200020" indent="0">
              <a:buNone/>
              <a:defRPr sz="1600" b="1"/>
            </a:lvl8pPr>
            <a:lvl9pPr marL="3657167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7" indent="0">
              <a:buNone/>
              <a:defRPr sz="2000" b="1"/>
            </a:lvl2pPr>
            <a:lvl3pPr marL="914292" indent="0">
              <a:buNone/>
              <a:defRPr sz="1800" b="1"/>
            </a:lvl3pPr>
            <a:lvl4pPr marL="1371436" indent="0">
              <a:buNone/>
              <a:defRPr sz="1600" b="1"/>
            </a:lvl4pPr>
            <a:lvl5pPr marL="1828584" indent="0">
              <a:buNone/>
              <a:defRPr sz="1600" b="1"/>
            </a:lvl5pPr>
            <a:lvl6pPr marL="2285730" indent="0">
              <a:buNone/>
              <a:defRPr sz="1600" b="1"/>
            </a:lvl6pPr>
            <a:lvl7pPr marL="2742875" indent="0">
              <a:buNone/>
              <a:defRPr sz="1600" b="1"/>
            </a:lvl7pPr>
            <a:lvl8pPr marL="3200020" indent="0">
              <a:buNone/>
              <a:defRPr sz="1600" b="1"/>
            </a:lvl8pPr>
            <a:lvl9pPr marL="3657167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C6E3-D883-49C1-B692-83F60DB90D00}" type="datetimeFigureOut">
              <a:rPr lang="pt-BR" smtClean="0">
                <a:solidFill>
                  <a:srgbClr val="3D4652">
                    <a:tint val="75000"/>
                  </a:srgbClr>
                </a:solidFill>
              </a:rPr>
              <a:pPr/>
              <a:t>04/08/2015</a:t>
            </a:fld>
            <a:endParaRPr lang="pt-BR">
              <a:solidFill>
                <a:srgbClr val="3D4652">
                  <a:tint val="75000"/>
                </a:srgb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3D4652">
                  <a:tint val="75000"/>
                </a:srgb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6BF16-9FC4-4F1A-9E72-4F05FF0AF357}" type="slidenum">
              <a:rPr lang="pt-BR" smtClean="0">
                <a:solidFill>
                  <a:srgbClr val="3D4652">
                    <a:tint val="75000"/>
                  </a:srgbClr>
                </a:solidFill>
              </a:rPr>
              <a:pPr/>
              <a:t>‹nº›</a:t>
            </a:fld>
            <a:endParaRPr lang="pt-BR">
              <a:solidFill>
                <a:srgbClr val="3D465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153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82E53-BE3D-44A5-AEEA-0609E08ECC8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E97C-8925-44AB-BF68-1BB7AD32690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5277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82E53-BE3D-44A5-AEEA-0609E08ECC8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E97C-8925-44AB-BF68-1BB7AD32690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0263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82E53-BE3D-44A5-AEEA-0609E08ECC8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E97C-8925-44AB-BF68-1BB7AD32690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832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82E53-BE3D-44A5-AEEA-0609E08ECC8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E97C-8925-44AB-BF68-1BB7AD32690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9413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82E53-BE3D-44A5-AEEA-0609E08ECC8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E97C-8925-44AB-BF68-1BB7AD32690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9313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82E53-BE3D-44A5-AEEA-0609E08ECC8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E97C-8925-44AB-BF68-1BB7AD32690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2263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82E53-BE3D-44A5-AEEA-0609E08ECC8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E97C-8925-44AB-BF68-1BB7AD32690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0386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82E53-BE3D-44A5-AEEA-0609E08ECC8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E97C-8925-44AB-BF68-1BB7AD32690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884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82E53-BE3D-44A5-AEEA-0609E08ECC8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E97C-8925-44AB-BF68-1BB7AD32690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7143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917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C6E3-D883-49C1-B692-83F60DB90D00}" type="datetimeFigureOut">
              <a:rPr lang="pt-BR" smtClean="0">
                <a:solidFill>
                  <a:srgbClr val="3D4652">
                    <a:tint val="75000"/>
                  </a:srgbClr>
                </a:solidFill>
              </a:rPr>
              <a:pPr/>
              <a:t>04/08/2015</a:t>
            </a:fld>
            <a:endParaRPr lang="pt-BR">
              <a:solidFill>
                <a:srgbClr val="3D4652">
                  <a:tint val="75000"/>
                </a:srgb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3D4652">
                  <a:tint val="75000"/>
                </a:srgb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6BF16-9FC4-4F1A-9E72-4F05FF0AF357}" type="slidenum">
              <a:rPr lang="pt-BR" smtClean="0">
                <a:solidFill>
                  <a:srgbClr val="3D4652">
                    <a:tint val="75000"/>
                  </a:srgbClr>
                </a:solidFill>
              </a:rPr>
              <a:pPr/>
              <a:t>‹nº›</a:t>
            </a:fld>
            <a:endParaRPr lang="pt-BR">
              <a:solidFill>
                <a:srgbClr val="3D465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677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8349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2344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" r="1159"/>
          <a:stretch/>
        </p:blipFill>
        <p:spPr>
          <a:xfrm>
            <a:off x="0" y="-40860"/>
            <a:ext cx="9144000" cy="693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302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6420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932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984788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CE576-096D-401C-9F8F-94506EC5DF8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861FE-9F76-4754-AE08-99AAB149BF6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9296"/>
      </p:ext>
    </p:extLst>
  </p:cSld>
  <p:clrMapOvr>
    <a:masterClrMapping/>
  </p:clrMapOvr>
  <p:transition spd="slow">
    <p:push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CE576-096D-401C-9F8F-94506EC5DF8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861FE-9F76-4754-AE08-99AAB149BF6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282118"/>
      </p:ext>
    </p:extLst>
  </p:cSld>
  <p:clrMapOvr>
    <a:masterClrMapping/>
  </p:clrMapOvr>
  <p:transition spd="slow">
    <p:push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CE576-096D-401C-9F8F-94506EC5DF8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861FE-9F76-4754-AE08-99AAB149BF6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494187"/>
      </p:ext>
    </p:extLst>
  </p:cSld>
  <p:clrMapOvr>
    <a:masterClrMapping/>
  </p:clrMapOvr>
  <p:transition spd="slow">
    <p:push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CE576-096D-401C-9F8F-94506EC5DF8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861FE-9F76-4754-AE08-99AAB149BF6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486925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C6E3-D883-49C1-B692-83F60DB90D00}" type="datetimeFigureOut">
              <a:rPr lang="pt-BR" smtClean="0">
                <a:solidFill>
                  <a:srgbClr val="3D4652">
                    <a:tint val="75000"/>
                  </a:srgbClr>
                </a:solidFill>
              </a:rPr>
              <a:pPr/>
              <a:t>04/08/2015</a:t>
            </a:fld>
            <a:endParaRPr lang="pt-BR">
              <a:solidFill>
                <a:srgbClr val="3D4652">
                  <a:tint val="75000"/>
                </a:srgb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3D4652">
                  <a:tint val="75000"/>
                </a:srgb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6BF16-9FC4-4F1A-9E72-4F05FF0AF357}" type="slidenum">
              <a:rPr lang="pt-BR" smtClean="0">
                <a:solidFill>
                  <a:srgbClr val="3D4652">
                    <a:tint val="75000"/>
                  </a:srgbClr>
                </a:solidFill>
              </a:rPr>
              <a:pPr/>
              <a:t>‹nº›</a:t>
            </a:fld>
            <a:endParaRPr lang="pt-BR">
              <a:solidFill>
                <a:srgbClr val="3D465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625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CE576-096D-401C-9F8F-94506EC5DF8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861FE-9F76-4754-AE08-99AAB149BF6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072867"/>
      </p:ext>
    </p:extLst>
  </p:cSld>
  <p:clrMapOvr>
    <a:masterClrMapping/>
  </p:clrMapOvr>
  <p:transition spd="slow">
    <p:push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CE576-096D-401C-9F8F-94506EC5DF8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861FE-9F76-4754-AE08-99AAB149BF6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316215"/>
      </p:ext>
    </p:extLst>
  </p:cSld>
  <p:clrMapOvr>
    <a:masterClrMapping/>
  </p:clrMapOvr>
  <p:transition spd="slow">
    <p:push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CE576-096D-401C-9F8F-94506EC5DF8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861FE-9F76-4754-AE08-99AAB149BF6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081399"/>
      </p:ext>
    </p:extLst>
  </p:cSld>
  <p:clrMapOvr>
    <a:masterClrMapping/>
  </p:clrMapOvr>
  <p:transition spd="slow">
    <p:push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CE576-096D-401C-9F8F-94506EC5DF8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861FE-9F76-4754-AE08-99AAB149BF6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37336"/>
      </p:ext>
    </p:extLst>
  </p:cSld>
  <p:clrMapOvr>
    <a:masterClrMapping/>
  </p:clrMapOvr>
  <p:transition spd="slow">
    <p:push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CE576-096D-401C-9F8F-94506EC5DF8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861FE-9F76-4754-AE08-99AAB149BF6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374609"/>
      </p:ext>
    </p:extLst>
  </p:cSld>
  <p:clrMapOvr>
    <a:masterClrMapping/>
  </p:clrMapOvr>
  <p:transition spd="slow">
    <p:push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CE576-096D-401C-9F8F-94506EC5DF8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861FE-9F76-4754-AE08-99AAB149BF6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316384"/>
      </p:ext>
    </p:extLst>
  </p:cSld>
  <p:clrMapOvr>
    <a:masterClrMapping/>
  </p:clrMapOvr>
  <p:transition spd="slow">
    <p:push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9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CE576-096D-401C-9F8F-94506EC5DF8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861FE-9F76-4754-AE08-99AAB149BF6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728788"/>
      </p:ext>
    </p:extLst>
  </p:cSld>
  <p:clrMapOvr>
    <a:masterClrMapping/>
  </p:clrMapOvr>
  <p:transition spd="slow">
    <p:push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7928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71"/>
            <a:ext cx="9144000" cy="686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68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860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7" indent="0">
              <a:buNone/>
              <a:defRPr sz="1200"/>
            </a:lvl2pPr>
            <a:lvl3pPr marL="914292" indent="0">
              <a:buNone/>
              <a:defRPr sz="1000"/>
            </a:lvl3pPr>
            <a:lvl4pPr marL="1371436" indent="0">
              <a:buNone/>
              <a:defRPr sz="900"/>
            </a:lvl4pPr>
            <a:lvl5pPr marL="1828584" indent="0">
              <a:buNone/>
              <a:defRPr sz="900"/>
            </a:lvl5pPr>
            <a:lvl6pPr marL="2285730" indent="0">
              <a:buNone/>
              <a:defRPr sz="900"/>
            </a:lvl6pPr>
            <a:lvl7pPr marL="2742875" indent="0">
              <a:buNone/>
              <a:defRPr sz="900"/>
            </a:lvl7pPr>
            <a:lvl8pPr marL="3200020" indent="0">
              <a:buNone/>
              <a:defRPr sz="900"/>
            </a:lvl8pPr>
            <a:lvl9pPr marL="3657167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C6E3-D883-49C1-B692-83F60DB90D00}" type="datetimeFigureOut">
              <a:rPr lang="pt-BR" smtClean="0">
                <a:solidFill>
                  <a:srgbClr val="3D4652">
                    <a:tint val="75000"/>
                  </a:srgbClr>
                </a:solidFill>
              </a:rPr>
              <a:pPr/>
              <a:t>04/08/2015</a:t>
            </a:fld>
            <a:endParaRPr lang="pt-BR">
              <a:solidFill>
                <a:srgbClr val="3D4652">
                  <a:tint val="75000"/>
                </a:srgb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3D4652">
                  <a:tint val="75000"/>
                </a:srgb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6BF16-9FC4-4F1A-9E72-4F05FF0AF357}" type="slidenum">
              <a:rPr lang="pt-BR" smtClean="0">
                <a:solidFill>
                  <a:srgbClr val="3D4652">
                    <a:tint val="75000"/>
                  </a:srgbClr>
                </a:solidFill>
              </a:rPr>
              <a:pPr/>
              <a:t>‹nº›</a:t>
            </a:fld>
            <a:endParaRPr lang="pt-BR">
              <a:solidFill>
                <a:srgbClr val="3D465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641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ter_aline\Desktop\03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3" y="0"/>
            <a:ext cx="9353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613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60A7C-0E73-4D04-9DD4-59E6B2A667C2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584C9-2E23-479C-913B-2B6DA93FFA5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8428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60A7C-0E73-4D04-9DD4-59E6B2A667C2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584C9-2E23-479C-913B-2B6DA93FFA5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00756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60A7C-0E73-4D04-9DD4-59E6B2A667C2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584C9-2E23-479C-913B-2B6DA93FFA5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1725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60A7C-0E73-4D04-9DD4-59E6B2A667C2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584C9-2E23-479C-913B-2B6DA93FFA5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47242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60A7C-0E73-4D04-9DD4-59E6B2A667C2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584C9-2E23-479C-913B-2B6DA93FFA5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48525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60A7C-0E73-4D04-9DD4-59E6B2A667C2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584C9-2E23-479C-913B-2B6DA93FFA5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42750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60A7C-0E73-4D04-9DD4-59E6B2A667C2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584C9-2E23-479C-913B-2B6DA93FFA5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94498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60A7C-0E73-4D04-9DD4-59E6B2A667C2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584C9-2E23-479C-913B-2B6DA93FFA5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9257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60A7C-0E73-4D04-9DD4-59E6B2A667C2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584C9-2E23-479C-913B-2B6DA93FFA5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307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7" indent="0">
              <a:buNone/>
              <a:defRPr sz="2800"/>
            </a:lvl2pPr>
            <a:lvl3pPr marL="914292" indent="0">
              <a:buNone/>
              <a:defRPr sz="2400"/>
            </a:lvl3pPr>
            <a:lvl4pPr marL="1371436" indent="0">
              <a:buNone/>
              <a:defRPr sz="2000"/>
            </a:lvl4pPr>
            <a:lvl5pPr marL="1828584" indent="0">
              <a:buNone/>
              <a:defRPr sz="2000"/>
            </a:lvl5pPr>
            <a:lvl6pPr marL="2285730" indent="0">
              <a:buNone/>
              <a:defRPr sz="2000"/>
            </a:lvl6pPr>
            <a:lvl7pPr marL="2742875" indent="0">
              <a:buNone/>
              <a:defRPr sz="2000"/>
            </a:lvl7pPr>
            <a:lvl8pPr marL="3200020" indent="0">
              <a:buNone/>
              <a:defRPr sz="2000"/>
            </a:lvl8pPr>
            <a:lvl9pPr marL="3657167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7" indent="0">
              <a:buNone/>
              <a:defRPr sz="1200"/>
            </a:lvl2pPr>
            <a:lvl3pPr marL="914292" indent="0">
              <a:buNone/>
              <a:defRPr sz="1000"/>
            </a:lvl3pPr>
            <a:lvl4pPr marL="1371436" indent="0">
              <a:buNone/>
              <a:defRPr sz="900"/>
            </a:lvl4pPr>
            <a:lvl5pPr marL="1828584" indent="0">
              <a:buNone/>
              <a:defRPr sz="900"/>
            </a:lvl5pPr>
            <a:lvl6pPr marL="2285730" indent="0">
              <a:buNone/>
              <a:defRPr sz="900"/>
            </a:lvl6pPr>
            <a:lvl7pPr marL="2742875" indent="0">
              <a:buNone/>
              <a:defRPr sz="900"/>
            </a:lvl7pPr>
            <a:lvl8pPr marL="3200020" indent="0">
              <a:buNone/>
              <a:defRPr sz="900"/>
            </a:lvl8pPr>
            <a:lvl9pPr marL="3657167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C6E3-D883-49C1-B692-83F60DB90D00}" type="datetimeFigureOut">
              <a:rPr lang="pt-BR" smtClean="0">
                <a:solidFill>
                  <a:srgbClr val="3D4652">
                    <a:tint val="75000"/>
                  </a:srgbClr>
                </a:solidFill>
              </a:rPr>
              <a:pPr/>
              <a:t>04/08/2015</a:t>
            </a:fld>
            <a:endParaRPr lang="pt-BR">
              <a:solidFill>
                <a:srgbClr val="3D4652">
                  <a:tint val="75000"/>
                </a:srgb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3D4652">
                  <a:tint val="75000"/>
                </a:srgb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6BF16-9FC4-4F1A-9E72-4F05FF0AF357}" type="slidenum">
              <a:rPr lang="pt-BR" smtClean="0">
                <a:solidFill>
                  <a:srgbClr val="3D4652">
                    <a:tint val="75000"/>
                  </a:srgbClr>
                </a:solidFill>
              </a:rPr>
              <a:pPr/>
              <a:t>‹nº›</a:t>
            </a:fld>
            <a:endParaRPr lang="pt-BR">
              <a:solidFill>
                <a:srgbClr val="3D465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350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60A7C-0E73-4D04-9DD4-59E6B2A667C2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584C9-2E23-479C-913B-2B6DA93FFA5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2968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60A7C-0E73-4D04-9DD4-59E6B2A667C2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584C9-2E23-479C-913B-2B6DA93FFA5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07073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60A7C-0E73-4D04-9DD4-59E6B2A667C2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584C9-2E23-479C-913B-2B6DA93FFA5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75152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60A7C-0E73-4D04-9DD4-59E6B2A667C2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584C9-2E23-479C-913B-2B6DA93FFA5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414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60A7C-0E73-4D04-9DD4-59E6B2A667C2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584C9-2E23-479C-913B-2B6DA93FFA5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18763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60A7C-0E73-4D04-9DD4-59E6B2A667C2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584C9-2E23-479C-913B-2B6DA93FFA5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07367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60A7C-0E73-4D04-9DD4-59E6B2A667C2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584C9-2E23-479C-913B-2B6DA93FFA5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57278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60A7C-0E73-4D04-9DD4-59E6B2A667C2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584C9-2E23-479C-913B-2B6DA93FFA5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99143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60A7C-0E73-4D04-9DD4-59E6B2A667C2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584C9-2E23-479C-913B-2B6DA93FFA5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20803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60A7C-0E73-4D04-9DD4-59E6B2A667C2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584C9-2E23-479C-913B-2B6DA93FFA5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950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4.xml"/><Relationship Id="rId16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2.xml"/><Relationship Id="rId19" Type="http://schemas.openxmlformats.org/officeDocument/2006/relationships/theme" Target="../theme/theme9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 vert="horz" lIns="91431" tIns="45717" rIns="91431" bIns="45717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31" tIns="45717" rIns="91431" bIns="45717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2" y="6356357"/>
            <a:ext cx="2133600" cy="365125"/>
          </a:xfrm>
          <a:prstGeom prst="rect">
            <a:avLst/>
          </a:prstGeom>
        </p:spPr>
        <p:txBody>
          <a:bodyPr vert="horz" lIns="91431" tIns="45717" rIns="91431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92"/>
            <a:fld id="{FE9FC6E3-D883-49C1-B692-83F60DB90D00}" type="datetimeFigureOut">
              <a:rPr lang="pt-BR" smtClean="0">
                <a:solidFill>
                  <a:srgbClr val="3D4652">
                    <a:tint val="75000"/>
                  </a:srgbClr>
                </a:solidFill>
              </a:rPr>
              <a:pPr defTabSz="914292"/>
              <a:t>04/08/2015</a:t>
            </a:fld>
            <a:endParaRPr lang="pt-BR">
              <a:solidFill>
                <a:srgbClr val="3D4652">
                  <a:tint val="75000"/>
                </a:srgb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3" y="6356357"/>
            <a:ext cx="2895600" cy="365125"/>
          </a:xfrm>
          <a:prstGeom prst="rect">
            <a:avLst/>
          </a:prstGeom>
        </p:spPr>
        <p:txBody>
          <a:bodyPr vert="horz" lIns="91431" tIns="45717" rIns="91431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92"/>
            <a:endParaRPr lang="pt-BR">
              <a:solidFill>
                <a:srgbClr val="3D4652">
                  <a:tint val="75000"/>
                </a:srgb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31" tIns="45717" rIns="91431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92"/>
            <a:fld id="{13C6BF16-9FC4-4F1A-9E72-4F05FF0AF357}" type="slidenum">
              <a:rPr lang="pt-BR" smtClean="0">
                <a:solidFill>
                  <a:srgbClr val="3D4652">
                    <a:tint val="75000"/>
                  </a:srgbClr>
                </a:solidFill>
              </a:rPr>
              <a:pPr defTabSz="914292"/>
              <a:t>‹nº›</a:t>
            </a:fld>
            <a:endParaRPr lang="pt-BR">
              <a:solidFill>
                <a:srgbClr val="3D465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078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29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8" indent="-342858" algn="l" defTabSz="91429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1" indent="-285716" algn="l" defTabSz="91429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6" indent="-228573" algn="l" defTabSz="91429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11" indent="-228573" algn="l" defTabSz="91429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7" indent="-228573" algn="l" defTabSz="91429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04" indent="-228573" algn="l" defTabSz="91429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48" indent="-228573" algn="l" defTabSz="91429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93" indent="-228573" algn="l" defTabSz="91429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40" indent="-228573" algn="l" defTabSz="91429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2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7" algn="l" defTabSz="9142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2" algn="l" defTabSz="9142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6" algn="l" defTabSz="9142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4" algn="l" defTabSz="9142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0" algn="l" defTabSz="9142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5" algn="l" defTabSz="9142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0" algn="l" defTabSz="9142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67" algn="l" defTabSz="9142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DCF10A85-1D58-1D42-8953-6900C4D4B2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9578BA69-F1A6-2549-9311-F998BBB9D5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67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DCF10A85-1D58-1D42-8953-6900C4D4B2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9578BA69-F1A6-2549-9311-F998BBB9D5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484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3B51B9-37EE-42C5-BB3A-78ED97C0F10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34163-90C4-4CCE-8A07-87052F55445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914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92"/>
            <a:fld id="{FE9FC6E3-D883-49C1-B692-83F60DB90D00}" type="datetimeFigureOut">
              <a:rPr lang="pt-BR" smtClean="0">
                <a:solidFill>
                  <a:srgbClr val="3D4652">
                    <a:tint val="75000"/>
                  </a:srgbClr>
                </a:solidFill>
              </a:rPr>
              <a:pPr defTabSz="914292"/>
              <a:t>04/08/2015</a:t>
            </a:fld>
            <a:endParaRPr lang="pt-BR">
              <a:solidFill>
                <a:srgbClr val="3D4652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92"/>
            <a:endParaRPr lang="pt-BR">
              <a:solidFill>
                <a:srgbClr val="3D4652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92"/>
            <a:fld id="{13C6BF16-9FC4-4F1A-9E72-4F05FF0AF357}" type="slidenum">
              <a:rPr lang="pt-BR" smtClean="0">
                <a:solidFill>
                  <a:srgbClr val="3D4652">
                    <a:tint val="75000"/>
                  </a:srgbClr>
                </a:solidFill>
              </a:rPr>
              <a:pPr defTabSz="914292"/>
              <a:t>‹nº›</a:t>
            </a:fld>
            <a:endParaRPr lang="pt-BR">
              <a:solidFill>
                <a:srgbClr val="3D465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069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9ACE576-096D-401C-9F8F-94506EC5DF8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65861FE-9F76-4754-AE08-99AAB149BF6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621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  <p:sldLayoutId id="2147483904" r:id="rId12"/>
    <p:sldLayoutId id="2147483905" r:id="rId13"/>
    <p:sldLayoutId id="2147483906" r:id="rId14"/>
    <p:sldLayoutId id="2147483907" r:id="rId15"/>
  </p:sldLayoutIdLst>
  <p:transition spd="slow">
    <p:push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60A7C-0E73-4D04-9DD4-59E6B2A667C2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584C9-2E23-479C-913B-2B6DA93FFA5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68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60A7C-0E73-4D04-9DD4-59E6B2A667C2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584C9-2E23-479C-913B-2B6DA93FFA5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549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82E53-BE3D-44A5-AEEA-0609E08ECC8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5E97C-8925-44AB-BF68-1BB7AD32690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762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  <p:sldLayoutId id="2147483945" r:id="rId13"/>
    <p:sldLayoutId id="2147483946" r:id="rId14"/>
    <p:sldLayoutId id="2147483947" r:id="rId15"/>
    <p:sldLayoutId id="2147483948" r:id="rId16"/>
    <p:sldLayoutId id="2147483949" r:id="rId17"/>
    <p:sldLayoutId id="2147483950" r:id="rId1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16.wmf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Resultado%20Preliminar.xlsx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6.wmf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jpeg"/><Relationship Id="rId3" Type="http://schemas.openxmlformats.org/officeDocument/2006/relationships/chart" Target="../charts/chart5.xml"/><Relationship Id="rId7" Type="http://schemas.openxmlformats.org/officeDocument/2006/relationships/image" Target="../media/image23.pn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Relationship Id="rId1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433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1648047" y="713194"/>
            <a:ext cx="46942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189"/>
            <a:r>
              <a:rPr lang="pt-BR" sz="1000" b="1" i="1" dirty="0">
                <a:solidFill>
                  <a:srgbClr val="4BACC6">
                    <a:lumMod val="50000"/>
                  </a:srgbClr>
                </a:solidFill>
                <a:latin typeface="Century Gothic" panose="020B0502020202020204" pitchFamily="34" charset="0"/>
              </a:rPr>
              <a:t>FEDERAÇÃO DAS INDÚSTRIAS DO ESTADO DE SANTA CATARINA</a:t>
            </a:r>
            <a:endParaRPr lang="pt-BR" sz="1000" i="1" dirty="0">
              <a:solidFill>
                <a:srgbClr val="4BACC6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 descr="D:\Usuários\Henicka\Desktop\APRESENTAÇÃO 65ANOS\65ANOS evoluir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99" b="62180"/>
          <a:stretch/>
        </p:blipFill>
        <p:spPr bwMode="auto">
          <a:xfrm>
            <a:off x="2612318" y="1869160"/>
            <a:ext cx="3729947" cy="147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5"/>
          <p:cNvSpPr txBox="1"/>
          <p:nvPr/>
        </p:nvSpPr>
        <p:spPr>
          <a:xfrm>
            <a:off x="0" y="4255609"/>
            <a:ext cx="943372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200" b="1" dirty="0">
                <a:solidFill>
                  <a:srgbClr val="4BACC6">
                    <a:lumMod val="50000"/>
                  </a:srgb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 </a:t>
            </a:r>
            <a:r>
              <a:rPr lang="pt-BR" sz="3200" b="1" dirty="0" smtClean="0">
                <a:solidFill>
                  <a:srgbClr val="4BACC6">
                    <a:lumMod val="50000"/>
                  </a:srgb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indústria e </a:t>
            </a:r>
            <a:r>
              <a:rPr lang="pt-BR" sz="3200" b="1" dirty="0">
                <a:solidFill>
                  <a:srgbClr val="4BACC6">
                    <a:lumMod val="50000"/>
                  </a:srgb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as engenharias</a:t>
            </a:r>
            <a:endParaRPr lang="en-US" sz="3200" b="1" dirty="0">
              <a:solidFill>
                <a:srgbClr val="4BACC6">
                  <a:lumMod val="50000"/>
                </a:srgb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US" sz="2000" b="1" dirty="0" smtClean="0">
              <a:solidFill>
                <a:srgbClr val="4BACC6">
                  <a:lumMod val="50000"/>
                </a:srgb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err="1" smtClean="0">
                <a:solidFill>
                  <a:srgbClr val="4BACC6">
                    <a:lumMod val="50000"/>
                  </a:srgb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Glauco</a:t>
            </a:r>
            <a:r>
              <a:rPr lang="en-US" sz="2400" b="1" dirty="0" smtClean="0">
                <a:solidFill>
                  <a:srgbClr val="4BACC6">
                    <a:lumMod val="50000"/>
                  </a:srgb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José </a:t>
            </a:r>
            <a:r>
              <a:rPr lang="en-US" sz="2400" b="1" dirty="0" err="1" smtClean="0">
                <a:solidFill>
                  <a:srgbClr val="4BACC6">
                    <a:lumMod val="50000"/>
                  </a:srgb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Côrte</a:t>
            </a:r>
            <a:endParaRPr lang="en-US" sz="2400" b="1" dirty="0" smtClean="0">
              <a:solidFill>
                <a:srgbClr val="4BACC6">
                  <a:lumMod val="50000"/>
                </a:srgb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US" sz="1400" b="1" dirty="0" smtClean="0">
              <a:solidFill>
                <a:srgbClr val="4BACC6">
                  <a:lumMod val="50000"/>
                </a:srgb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US" sz="1400" b="1" dirty="0" smtClean="0">
              <a:solidFill>
                <a:srgbClr val="4BACC6">
                  <a:lumMod val="50000"/>
                </a:srgb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US" sz="1400" b="1" dirty="0">
              <a:solidFill>
                <a:srgbClr val="4BACC6">
                  <a:lumMod val="50000"/>
                </a:srgb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US" sz="1600" b="1" dirty="0" smtClean="0">
              <a:solidFill>
                <a:srgbClr val="4BACC6">
                  <a:lumMod val="50000"/>
                </a:srgb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b="1" dirty="0" err="1" smtClean="0">
                <a:solidFill>
                  <a:srgbClr val="4BACC6">
                    <a:lumMod val="50000"/>
                  </a:srgb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Florianópolis</a:t>
            </a:r>
            <a:r>
              <a:rPr lang="en-US" sz="1600" b="1" dirty="0" smtClean="0">
                <a:solidFill>
                  <a:srgbClr val="4BACC6">
                    <a:lumMod val="50000"/>
                  </a:srgb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, 05 de Agosto de 2015</a:t>
            </a:r>
            <a:endParaRPr lang="en-US" sz="1600" b="1" dirty="0">
              <a:solidFill>
                <a:srgbClr val="4BACC6">
                  <a:lumMod val="50000"/>
                </a:srgb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25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4526074" y="6488668"/>
            <a:ext cx="4491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dirty="0">
                <a:solidFill>
                  <a:prstClr val="black"/>
                </a:solidFill>
              </a:rPr>
              <a:t>Fonte: CNI (2014</a:t>
            </a:r>
            <a:r>
              <a:rPr lang="pt-BR" sz="1600" dirty="0" smtClean="0">
                <a:solidFill>
                  <a:prstClr val="black"/>
                </a:solidFill>
              </a:rPr>
              <a:t>)</a:t>
            </a:r>
            <a:endParaRPr lang="pt-BR" sz="1600" dirty="0">
              <a:solidFill>
                <a:prstClr val="black"/>
              </a:solidFill>
            </a:endParaRPr>
          </a:p>
        </p:txBody>
      </p:sp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8081186"/>
              </p:ext>
            </p:extLst>
          </p:nvPr>
        </p:nvGraphicFramePr>
        <p:xfrm>
          <a:off x="1266091" y="1642272"/>
          <a:ext cx="6772870" cy="4846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0" y="462063"/>
            <a:ext cx="9017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prstClr val="black"/>
                </a:solidFill>
              </a:rPr>
              <a:t>Áreas de atuação dos Engenheiros no Brasil </a:t>
            </a:r>
            <a:endParaRPr lang="pt-BR" sz="3600" dirty="0">
              <a:solidFill>
                <a:prstClr val="black"/>
              </a:solidFill>
            </a:endParaRPr>
          </a:p>
        </p:txBody>
      </p:sp>
      <p:sp>
        <p:nvSpPr>
          <p:cNvPr id="3" name="Chave direita 2"/>
          <p:cNvSpPr/>
          <p:nvPr/>
        </p:nvSpPr>
        <p:spPr>
          <a:xfrm rot="16200000">
            <a:off x="3021039" y="1171133"/>
            <a:ext cx="1244990" cy="4754883"/>
          </a:xfrm>
          <a:prstGeom prst="rightBrace">
            <a:avLst>
              <a:gd name="adj1" fmla="val 8333"/>
              <a:gd name="adj2" fmla="val 49408"/>
            </a:avLst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2827606" y="2053883"/>
            <a:ext cx="189914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chemeClr val="accent6">
                    <a:lumMod val="50000"/>
                  </a:schemeClr>
                </a:solidFill>
              </a:rPr>
              <a:t>54%</a:t>
            </a:r>
            <a:endParaRPr lang="pt-BR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61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999" y="-635000"/>
            <a:ext cx="10667999" cy="7742989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102975" y="1667651"/>
            <a:ext cx="6833207" cy="230832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Como formar profissionais mais alinhados </a:t>
            </a:r>
            <a:r>
              <a:rPr lang="pt-BR" sz="48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a</a:t>
            </a:r>
            <a:r>
              <a:rPr lang="pt-BR" sz="48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o setor industrial?</a:t>
            </a:r>
            <a:endParaRPr lang="pt-BR" sz="4800" dirty="0">
              <a:ln>
                <a:solidFill>
                  <a:prstClr val="black"/>
                </a:solidFill>
              </a:ln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41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-240631" y="0"/>
            <a:ext cx="9994227" cy="6858000"/>
            <a:chOff x="-240631" y="0"/>
            <a:chExt cx="9994227" cy="6858000"/>
          </a:xfrm>
        </p:grpSpPr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0631" y="0"/>
              <a:ext cx="3646905" cy="6858000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6" r="50385"/>
            <a:stretch/>
          </p:blipFill>
          <p:spPr>
            <a:xfrm>
              <a:off x="5710986" y="0"/>
              <a:ext cx="4042610" cy="6858000"/>
            </a:xfrm>
            <a:prstGeom prst="rect">
              <a:avLst/>
            </a:prstGeom>
          </p:spPr>
        </p:pic>
      </p:grpSp>
      <p:sp>
        <p:nvSpPr>
          <p:cNvPr id="3" name="CaixaDeTexto 2"/>
          <p:cNvSpPr txBox="1"/>
          <p:nvPr/>
        </p:nvSpPr>
        <p:spPr>
          <a:xfrm>
            <a:off x="3203073" y="428178"/>
            <a:ext cx="255069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accent1">
                    <a:lumMod val="75000"/>
                  </a:schemeClr>
                </a:solidFill>
              </a:rPr>
              <a:t>Titulação</a:t>
            </a:r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sz="3200" dirty="0" smtClean="0">
                <a:solidFill>
                  <a:schemeClr val="accent1">
                    <a:lumMod val="75000"/>
                  </a:schemeClr>
                </a:solidFill>
              </a:rPr>
              <a:t>pouco </a:t>
            </a:r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valorizada pelo </a:t>
            </a:r>
            <a:r>
              <a:rPr lang="pt-BR" sz="3200" b="1" dirty="0">
                <a:solidFill>
                  <a:schemeClr val="accent1">
                    <a:lumMod val="75000"/>
                  </a:schemeClr>
                </a:solidFill>
              </a:rPr>
              <a:t>mercado</a:t>
            </a:r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pt-BR" sz="3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pt-BR" sz="3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pt-BR" sz="3200" dirty="0" smtClean="0">
                <a:solidFill>
                  <a:schemeClr val="accent1">
                    <a:lumMod val="75000"/>
                  </a:schemeClr>
                </a:solidFill>
              </a:rPr>
              <a:t>X</a:t>
            </a:r>
          </a:p>
          <a:p>
            <a:pPr algn="ctr"/>
            <a:endParaRPr lang="pt-BR" sz="32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pt-BR" sz="3200" b="1" dirty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pt-BR" sz="3200" b="1" dirty="0" smtClean="0">
                <a:solidFill>
                  <a:schemeClr val="accent1">
                    <a:lumMod val="75000"/>
                  </a:schemeClr>
                </a:solidFill>
              </a:rPr>
              <a:t>xperiência</a:t>
            </a:r>
            <a:r>
              <a:rPr lang="pt-BR" sz="3200" dirty="0" smtClean="0">
                <a:solidFill>
                  <a:schemeClr val="accent1">
                    <a:lumMod val="75000"/>
                  </a:schemeClr>
                </a:solidFill>
              </a:rPr>
              <a:t> pouco valorizada </a:t>
            </a:r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pela </a:t>
            </a:r>
            <a:r>
              <a:rPr lang="pt-BR" sz="3200" b="1" dirty="0">
                <a:solidFill>
                  <a:schemeClr val="accent1">
                    <a:lumMod val="75000"/>
                  </a:schemeClr>
                </a:solidFill>
              </a:rPr>
              <a:t>academia</a:t>
            </a:r>
          </a:p>
        </p:txBody>
      </p:sp>
    </p:spTree>
    <p:extLst>
      <p:ext uri="{BB962C8B-B14F-4D97-AF65-F5344CB8AC3E}">
        <p14:creationId xmlns:p14="http://schemas.microsoft.com/office/powerpoint/2010/main" val="223920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9494" y="110837"/>
            <a:ext cx="7886700" cy="1464594"/>
          </a:xfrm>
        </p:spPr>
        <p:txBody>
          <a:bodyPr>
            <a:noAutofit/>
          </a:bodyPr>
          <a:lstStyle/>
          <a:p>
            <a:pPr algn="ctr"/>
            <a:r>
              <a:rPr lang="pt-BR" sz="4000" b="1" dirty="0">
                <a:latin typeface="+mn-lt"/>
              </a:rPr>
              <a:t>Atuação </a:t>
            </a:r>
            <a:r>
              <a:rPr lang="pt-BR" sz="4000" b="1" dirty="0" smtClean="0">
                <a:latin typeface="+mn-lt"/>
              </a:rPr>
              <a:t>de Mestres </a:t>
            </a:r>
            <a:r>
              <a:rPr lang="pt-BR" sz="4000" b="1" dirty="0">
                <a:latin typeface="+mn-lt"/>
              </a:rPr>
              <a:t>e </a:t>
            </a:r>
            <a:r>
              <a:rPr lang="pt-BR" sz="4000" b="1" dirty="0" smtClean="0">
                <a:latin typeface="+mn-lt"/>
              </a:rPr>
              <a:t>Doutores</a:t>
            </a:r>
            <a:br>
              <a:rPr lang="pt-BR" sz="4000" b="1" dirty="0" smtClean="0">
                <a:latin typeface="+mn-lt"/>
              </a:rPr>
            </a:br>
            <a:r>
              <a:rPr lang="pt-BR" sz="2000" b="1" dirty="0" smtClean="0">
                <a:latin typeface="+mn-lt"/>
              </a:rPr>
              <a:t>por seções da CNAE – Brasil, 2010. </a:t>
            </a:r>
            <a:endParaRPr lang="pt-BR" sz="3200" b="1" dirty="0">
              <a:latin typeface="+mn-lt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3992277" y="6519446"/>
            <a:ext cx="51517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200" dirty="0">
                <a:solidFill>
                  <a:srgbClr val="595959"/>
                </a:solidFill>
              </a:rPr>
              <a:t>Fonte: </a:t>
            </a:r>
            <a:r>
              <a:rPr lang="pt-BR" sz="1200" dirty="0" smtClean="0">
                <a:solidFill>
                  <a:srgbClr val="595959"/>
                </a:solidFill>
              </a:rPr>
              <a:t>CGEE</a:t>
            </a:r>
            <a:endParaRPr lang="pt-BR" sz="1200" dirty="0">
              <a:solidFill>
                <a:srgbClr val="595959"/>
              </a:solidFill>
            </a:endParaRPr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4048936"/>
              </p:ext>
            </p:extLst>
          </p:nvPr>
        </p:nvGraphicFramePr>
        <p:xfrm>
          <a:off x="110837" y="1634792"/>
          <a:ext cx="8769928" cy="5161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261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9494" y="110837"/>
            <a:ext cx="7886700" cy="1464594"/>
          </a:xfrm>
        </p:spPr>
        <p:txBody>
          <a:bodyPr>
            <a:noAutofit/>
          </a:bodyPr>
          <a:lstStyle/>
          <a:p>
            <a:pPr algn="ctr"/>
            <a:r>
              <a:rPr lang="pt-BR" sz="4000" b="1" dirty="0">
                <a:latin typeface="+mn-lt"/>
              </a:rPr>
              <a:t>Atuação </a:t>
            </a:r>
            <a:r>
              <a:rPr lang="pt-BR" sz="4000" b="1" dirty="0" smtClean="0">
                <a:latin typeface="+mn-lt"/>
              </a:rPr>
              <a:t>de Mestres </a:t>
            </a:r>
            <a:r>
              <a:rPr lang="pt-BR" sz="4000" b="1" dirty="0">
                <a:latin typeface="+mn-lt"/>
              </a:rPr>
              <a:t>e </a:t>
            </a:r>
            <a:r>
              <a:rPr lang="pt-BR" sz="4000" b="1" dirty="0" smtClean="0">
                <a:latin typeface="+mn-lt"/>
              </a:rPr>
              <a:t>Doutores</a:t>
            </a:r>
            <a:br>
              <a:rPr lang="pt-BR" sz="4000" b="1" dirty="0" smtClean="0">
                <a:latin typeface="+mn-lt"/>
              </a:rPr>
            </a:br>
            <a:r>
              <a:rPr lang="pt-BR" sz="2000" b="1" dirty="0" smtClean="0">
                <a:latin typeface="+mn-lt"/>
              </a:rPr>
              <a:t>por seções da CNAE – Brasil, 2010. </a:t>
            </a:r>
            <a:endParaRPr lang="pt-BR" sz="3200" b="1" dirty="0">
              <a:latin typeface="+mn-lt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3992277" y="6519446"/>
            <a:ext cx="51517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200" dirty="0">
                <a:solidFill>
                  <a:srgbClr val="595959"/>
                </a:solidFill>
              </a:rPr>
              <a:t>Fonte: </a:t>
            </a:r>
            <a:r>
              <a:rPr lang="pt-BR" sz="1200" dirty="0" smtClean="0">
                <a:solidFill>
                  <a:srgbClr val="595959"/>
                </a:solidFill>
              </a:rPr>
              <a:t>CGEE</a:t>
            </a:r>
            <a:endParaRPr lang="pt-BR" sz="1200" dirty="0">
              <a:solidFill>
                <a:srgbClr val="595959"/>
              </a:solidFill>
            </a:endParaRPr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4048936"/>
              </p:ext>
            </p:extLst>
          </p:nvPr>
        </p:nvGraphicFramePr>
        <p:xfrm>
          <a:off x="110837" y="1634792"/>
          <a:ext cx="8769928" cy="5161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CaixaDeTexto 9"/>
          <p:cNvSpPr txBox="1"/>
          <p:nvPr/>
        </p:nvSpPr>
        <p:spPr>
          <a:xfrm>
            <a:off x="1166802" y="3453031"/>
            <a:ext cx="2466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chemeClr val="bg1">
                    <a:lumMod val="50000"/>
                  </a:schemeClr>
                </a:solidFill>
              </a:rPr>
              <a:t>Indústria</a:t>
            </a:r>
            <a:endParaRPr lang="pt-BR" sz="3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488873" y="1575431"/>
            <a:ext cx="5264727" cy="4700678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310839" y="4087091"/>
            <a:ext cx="4371998" cy="218901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617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588455" y="0"/>
            <a:ext cx="4171197" cy="790794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pt-BR" sz="49599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T</a:t>
            </a:r>
            <a:endParaRPr lang="pt-BR" sz="49599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06408" y="1481411"/>
            <a:ext cx="4535287" cy="459683"/>
          </a:xfrm>
        </p:spPr>
        <p:txBody>
          <a:bodyPr>
            <a:noAutofit/>
          </a:bodyPr>
          <a:lstStyle/>
          <a:p>
            <a:pPr algn="ctr"/>
            <a:r>
              <a:rPr lang="pt-BR" sz="2800" b="1" dirty="0" smtClean="0">
                <a:solidFill>
                  <a:srgbClr val="FFFF66"/>
                </a:solidFill>
                <a:latin typeface="+mn-lt"/>
              </a:rPr>
              <a:t>Abrangência</a:t>
            </a:r>
            <a:endParaRPr lang="pt-BR" sz="2800" b="1" dirty="0">
              <a:solidFill>
                <a:srgbClr val="FFFF66"/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 rot="5400000">
            <a:off x="3336561" y="3946552"/>
            <a:ext cx="3388920" cy="5972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 smtClean="0">
                <a:solidFill>
                  <a:srgbClr val="92D050"/>
                </a:solidFill>
                <a:latin typeface="+mn-lt"/>
              </a:rPr>
              <a:t>Especialização</a:t>
            </a:r>
            <a:endParaRPr lang="pt-BR" sz="2800" b="1" dirty="0">
              <a:solidFill>
                <a:srgbClr val="92D050"/>
              </a:solidFill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2398388" y="1938609"/>
            <a:ext cx="4535287" cy="459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000" b="1" dirty="0" smtClean="0">
                <a:solidFill>
                  <a:srgbClr val="FFFF66"/>
                </a:solidFill>
                <a:latin typeface="+mn-lt"/>
              </a:rPr>
              <a:t>Habilidade de compreender várias disciplinas</a:t>
            </a:r>
            <a:endParaRPr lang="pt-BR" sz="2000" b="1" dirty="0">
              <a:solidFill>
                <a:srgbClr val="FFFF66"/>
              </a:solidFill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 rot="5400000">
            <a:off x="2670819" y="3954574"/>
            <a:ext cx="3388920" cy="5972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700" b="1" dirty="0" smtClean="0">
                <a:solidFill>
                  <a:srgbClr val="92D050"/>
                </a:solidFill>
                <a:latin typeface="+mn-lt"/>
              </a:rPr>
              <a:t>Conhecimentos sólidos em uma disciplina específica</a:t>
            </a:r>
            <a:endParaRPr lang="pt-BR" sz="1700" b="1" dirty="0">
              <a:solidFill>
                <a:srgbClr val="92D05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281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1"/>
          <a:stretch/>
        </p:blipFill>
        <p:spPr bwMode="auto">
          <a:xfrm>
            <a:off x="-42662" y="-90535"/>
            <a:ext cx="9186663" cy="696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ivisa 6"/>
          <p:cNvSpPr/>
          <p:nvPr/>
        </p:nvSpPr>
        <p:spPr>
          <a:xfrm>
            <a:off x="-209367" y="476675"/>
            <a:ext cx="2088232" cy="5027468"/>
          </a:xfrm>
          <a:prstGeom prst="chevron">
            <a:avLst>
              <a:gd name="adj" fmla="val 72089"/>
            </a:avLst>
          </a:prstGeom>
          <a:gradFill flip="none" rotWithShape="1">
            <a:gsLst>
              <a:gs pos="0">
                <a:schemeClr val="tx1">
                  <a:alpha val="12000"/>
                </a:schemeClr>
              </a:gs>
              <a:gs pos="51000">
                <a:schemeClr val="tx1">
                  <a:alpha val="17000"/>
                </a:schemeClr>
              </a:gs>
              <a:gs pos="50000">
                <a:schemeClr val="tx1">
                  <a:alpha val="2000"/>
                </a:schemeClr>
              </a:gs>
              <a:gs pos="100000">
                <a:schemeClr val="tx1">
                  <a:alpha val="27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92"/>
            <a:endParaRPr lang="pt-BR" dirty="0">
              <a:solidFill>
                <a:srgbClr val="3D4652"/>
              </a:solidFill>
            </a:endParaRPr>
          </a:p>
        </p:txBody>
      </p:sp>
      <p:sp>
        <p:nvSpPr>
          <p:cNvPr id="8" name="Divisa 7"/>
          <p:cNvSpPr/>
          <p:nvPr/>
        </p:nvSpPr>
        <p:spPr>
          <a:xfrm>
            <a:off x="-1793543" y="476675"/>
            <a:ext cx="2952328" cy="5027468"/>
          </a:xfrm>
          <a:prstGeom prst="chevron">
            <a:avLst>
              <a:gd name="adj" fmla="val 49078"/>
            </a:avLst>
          </a:prstGeom>
          <a:gradFill flip="none" rotWithShape="1">
            <a:gsLst>
              <a:gs pos="0">
                <a:schemeClr val="tx1">
                  <a:alpha val="12000"/>
                </a:schemeClr>
              </a:gs>
              <a:gs pos="51000">
                <a:schemeClr val="tx1">
                  <a:alpha val="17000"/>
                </a:schemeClr>
              </a:gs>
              <a:gs pos="50000">
                <a:schemeClr val="tx1">
                  <a:alpha val="2000"/>
                </a:schemeClr>
              </a:gs>
              <a:gs pos="100000">
                <a:schemeClr val="tx1">
                  <a:alpha val="27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92"/>
            <a:endParaRPr lang="pt-BR" dirty="0">
              <a:solidFill>
                <a:srgbClr val="3D4652"/>
              </a:solidFill>
            </a:endParaRPr>
          </a:p>
        </p:txBody>
      </p:sp>
      <p:sp>
        <p:nvSpPr>
          <p:cNvPr id="10" name="Divisa 9"/>
          <p:cNvSpPr/>
          <p:nvPr/>
        </p:nvSpPr>
        <p:spPr>
          <a:xfrm>
            <a:off x="-2369607" y="2132856"/>
            <a:ext cx="3152571" cy="1728192"/>
          </a:xfrm>
          <a:prstGeom prst="chevron">
            <a:avLst>
              <a:gd name="adj" fmla="val 28552"/>
            </a:avLst>
          </a:prstGeom>
          <a:gradFill flip="none" rotWithShape="1">
            <a:gsLst>
              <a:gs pos="0">
                <a:schemeClr val="tx1">
                  <a:alpha val="12000"/>
                </a:schemeClr>
              </a:gs>
              <a:gs pos="51000">
                <a:schemeClr val="tx1">
                  <a:alpha val="17000"/>
                </a:schemeClr>
              </a:gs>
              <a:gs pos="50000">
                <a:schemeClr val="tx1">
                  <a:alpha val="2000"/>
                </a:schemeClr>
              </a:gs>
              <a:gs pos="100000">
                <a:schemeClr val="tx1">
                  <a:alpha val="27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92"/>
            <a:endParaRPr lang="pt-BR" dirty="0">
              <a:solidFill>
                <a:srgbClr val="3D4652"/>
              </a:solidFill>
            </a:endParaRPr>
          </a:p>
        </p:txBody>
      </p:sp>
      <p:grpSp>
        <p:nvGrpSpPr>
          <p:cNvPr id="10254" name="Grupo 10253"/>
          <p:cNvGrpSpPr/>
          <p:nvPr/>
        </p:nvGrpSpPr>
        <p:grpSpPr>
          <a:xfrm>
            <a:off x="3382854" y="5504143"/>
            <a:ext cx="2039263" cy="631884"/>
            <a:chOff x="3213100" y="5776913"/>
            <a:chExt cx="2705100" cy="838200"/>
          </a:xfrm>
          <a:solidFill>
            <a:schemeClr val="bg1"/>
          </a:solidFill>
        </p:grpSpPr>
        <p:sp>
          <p:nvSpPr>
            <p:cNvPr id="14" name="Freeform 6"/>
            <p:cNvSpPr>
              <a:spLocks noEditPoints="1"/>
            </p:cNvSpPr>
            <p:nvPr/>
          </p:nvSpPr>
          <p:spPr bwMode="auto">
            <a:xfrm>
              <a:off x="3213100" y="5776913"/>
              <a:ext cx="2705100" cy="619125"/>
            </a:xfrm>
            <a:custGeom>
              <a:avLst/>
              <a:gdLst>
                <a:gd name="T0" fmla="*/ 5899 w 10224"/>
                <a:gd name="T1" fmla="*/ 460 h 2338"/>
                <a:gd name="T2" fmla="*/ 6091 w 10224"/>
                <a:gd name="T3" fmla="*/ 251 h 2338"/>
                <a:gd name="T4" fmla="*/ 6593 w 10224"/>
                <a:gd name="T5" fmla="*/ 50 h 2338"/>
                <a:gd name="T6" fmla="*/ 7054 w 10224"/>
                <a:gd name="T7" fmla="*/ 30 h 2338"/>
                <a:gd name="T8" fmla="*/ 7411 w 10224"/>
                <a:gd name="T9" fmla="*/ 118 h 2338"/>
                <a:gd name="T10" fmla="*/ 7645 w 10224"/>
                <a:gd name="T11" fmla="*/ 324 h 2338"/>
                <a:gd name="T12" fmla="*/ 7678 w 10224"/>
                <a:gd name="T13" fmla="*/ 631 h 2338"/>
                <a:gd name="T14" fmla="*/ 7032 w 10224"/>
                <a:gd name="T15" fmla="*/ 648 h 2338"/>
                <a:gd name="T16" fmla="*/ 6968 w 10224"/>
                <a:gd name="T17" fmla="*/ 525 h 2338"/>
                <a:gd name="T18" fmla="*/ 6766 w 10224"/>
                <a:gd name="T19" fmla="*/ 472 h 2338"/>
                <a:gd name="T20" fmla="*/ 6526 w 10224"/>
                <a:gd name="T21" fmla="*/ 564 h 2338"/>
                <a:gd name="T22" fmla="*/ 6469 w 10224"/>
                <a:gd name="T23" fmla="*/ 699 h 2338"/>
                <a:gd name="T24" fmla="*/ 6567 w 10224"/>
                <a:gd name="T25" fmla="*/ 825 h 2338"/>
                <a:gd name="T26" fmla="*/ 7072 w 10224"/>
                <a:gd name="T27" fmla="*/ 990 h 2338"/>
                <a:gd name="T28" fmla="*/ 7381 w 10224"/>
                <a:gd name="T29" fmla="*/ 1125 h 2338"/>
                <a:gd name="T30" fmla="*/ 7545 w 10224"/>
                <a:gd name="T31" fmla="*/ 1405 h 2338"/>
                <a:gd name="T32" fmla="*/ 7498 w 10224"/>
                <a:gd name="T33" fmla="*/ 1767 h 2338"/>
                <a:gd name="T34" fmla="*/ 7207 w 10224"/>
                <a:gd name="T35" fmla="*/ 2126 h 2338"/>
                <a:gd name="T36" fmla="*/ 6847 w 10224"/>
                <a:gd name="T37" fmla="*/ 2289 h 2338"/>
                <a:gd name="T38" fmla="*/ 6114 w 10224"/>
                <a:gd name="T39" fmla="*/ 2321 h 2338"/>
                <a:gd name="T40" fmla="*/ 5749 w 10224"/>
                <a:gd name="T41" fmla="*/ 2174 h 2338"/>
                <a:gd name="T42" fmla="*/ 5600 w 10224"/>
                <a:gd name="T43" fmla="*/ 1901 h 2338"/>
                <a:gd name="T44" fmla="*/ 5594 w 10224"/>
                <a:gd name="T45" fmla="*/ 1618 h 2338"/>
                <a:gd name="T46" fmla="*/ 6239 w 10224"/>
                <a:gd name="T47" fmla="*/ 1745 h 2338"/>
                <a:gd name="T48" fmla="*/ 6371 w 10224"/>
                <a:gd name="T49" fmla="*/ 1887 h 2338"/>
                <a:gd name="T50" fmla="*/ 6592 w 10224"/>
                <a:gd name="T51" fmla="*/ 1894 h 2338"/>
                <a:gd name="T52" fmla="*/ 6812 w 10224"/>
                <a:gd name="T53" fmla="*/ 1793 h 2338"/>
                <a:gd name="T54" fmla="*/ 6879 w 10224"/>
                <a:gd name="T55" fmla="*/ 1618 h 2338"/>
                <a:gd name="T56" fmla="*/ 6789 w 10224"/>
                <a:gd name="T57" fmla="*/ 1503 h 2338"/>
                <a:gd name="T58" fmla="*/ 6224 w 10224"/>
                <a:gd name="T59" fmla="*/ 1319 h 2338"/>
                <a:gd name="T60" fmla="*/ 6112 w 10224"/>
                <a:gd name="T61" fmla="*/ 1280 h 2338"/>
                <a:gd name="T62" fmla="*/ 5872 w 10224"/>
                <a:gd name="T63" fmla="*/ 1121 h 2338"/>
                <a:gd name="T64" fmla="*/ 5797 w 10224"/>
                <a:gd name="T65" fmla="*/ 895 h 2338"/>
                <a:gd name="T66" fmla="*/ 7939 w 10224"/>
                <a:gd name="T67" fmla="*/ 1149 h 2338"/>
                <a:gd name="T68" fmla="*/ 8098 w 10224"/>
                <a:gd name="T69" fmla="*/ 677 h 2338"/>
                <a:gd name="T70" fmla="*/ 8430 w 10224"/>
                <a:gd name="T71" fmla="*/ 264 h 2338"/>
                <a:gd name="T72" fmla="*/ 8734 w 10224"/>
                <a:gd name="T73" fmla="*/ 90 h 2338"/>
                <a:gd name="T74" fmla="*/ 9437 w 10224"/>
                <a:gd name="T75" fmla="*/ 4 h 2338"/>
                <a:gd name="T76" fmla="*/ 9796 w 10224"/>
                <a:gd name="T77" fmla="*/ 66 h 2338"/>
                <a:gd name="T78" fmla="*/ 10095 w 10224"/>
                <a:gd name="T79" fmla="*/ 220 h 2338"/>
                <a:gd name="T80" fmla="*/ 10224 w 10224"/>
                <a:gd name="T81" fmla="*/ 552 h 2338"/>
                <a:gd name="T82" fmla="*/ 9533 w 10224"/>
                <a:gd name="T83" fmla="*/ 687 h 2338"/>
                <a:gd name="T84" fmla="*/ 9440 w 10224"/>
                <a:gd name="T85" fmla="*/ 472 h 2338"/>
                <a:gd name="T86" fmla="*/ 9221 w 10224"/>
                <a:gd name="T87" fmla="*/ 412 h 2338"/>
                <a:gd name="T88" fmla="*/ 8996 w 10224"/>
                <a:gd name="T89" fmla="*/ 464 h 2338"/>
                <a:gd name="T90" fmla="*/ 8783 w 10224"/>
                <a:gd name="T91" fmla="*/ 680 h 2338"/>
                <a:gd name="T92" fmla="*/ 8621 w 10224"/>
                <a:gd name="T93" fmla="*/ 1093 h 2338"/>
                <a:gd name="T94" fmla="*/ 8575 w 10224"/>
                <a:gd name="T95" fmla="*/ 1465 h 2338"/>
                <a:gd name="T96" fmla="*/ 8674 w 10224"/>
                <a:gd name="T97" fmla="*/ 1804 h 2338"/>
                <a:gd name="T98" fmla="*/ 8903 w 10224"/>
                <a:gd name="T99" fmla="*/ 1885 h 2338"/>
                <a:gd name="T100" fmla="*/ 9070 w 10224"/>
                <a:gd name="T101" fmla="*/ 1865 h 2338"/>
                <a:gd name="T102" fmla="*/ 9289 w 10224"/>
                <a:gd name="T103" fmla="*/ 1709 h 2338"/>
                <a:gd name="T104" fmla="*/ 10015 w 10224"/>
                <a:gd name="T105" fmla="*/ 1576 h 2338"/>
                <a:gd name="T106" fmla="*/ 9939 w 10224"/>
                <a:gd name="T107" fmla="*/ 1803 h 2338"/>
                <a:gd name="T108" fmla="*/ 9713 w 10224"/>
                <a:gd name="T109" fmla="*/ 2062 h 2338"/>
                <a:gd name="T110" fmla="*/ 9277 w 10224"/>
                <a:gd name="T111" fmla="*/ 2290 h 2338"/>
                <a:gd name="T112" fmla="*/ 8832 w 10224"/>
                <a:gd name="T113" fmla="*/ 2338 h 2338"/>
                <a:gd name="T114" fmla="*/ 8258 w 10224"/>
                <a:gd name="T115" fmla="*/ 2238 h 2338"/>
                <a:gd name="T116" fmla="*/ 8074 w 10224"/>
                <a:gd name="T117" fmla="*/ 2073 h 2338"/>
                <a:gd name="T118" fmla="*/ 7919 w 10224"/>
                <a:gd name="T119" fmla="*/ 1690 h 2338"/>
                <a:gd name="T120" fmla="*/ 1956 w 10224"/>
                <a:gd name="T121" fmla="*/ 502 h 2338"/>
                <a:gd name="T122" fmla="*/ 2073 w 10224"/>
                <a:gd name="T123" fmla="*/ 2290 h 2338"/>
                <a:gd name="T124" fmla="*/ 5036 w 10224"/>
                <a:gd name="T125" fmla="*/ 2290 h 2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224" h="2338">
                  <a:moveTo>
                    <a:pt x="5793" y="818"/>
                  </a:moveTo>
                  <a:lnTo>
                    <a:pt x="5793" y="818"/>
                  </a:lnTo>
                  <a:lnTo>
                    <a:pt x="5799" y="767"/>
                  </a:lnTo>
                  <a:lnTo>
                    <a:pt x="5807" y="718"/>
                  </a:lnTo>
                  <a:lnTo>
                    <a:pt x="5816" y="671"/>
                  </a:lnTo>
                  <a:lnTo>
                    <a:pt x="5828" y="625"/>
                  </a:lnTo>
                  <a:lnTo>
                    <a:pt x="5843" y="581"/>
                  </a:lnTo>
                  <a:lnTo>
                    <a:pt x="5851" y="560"/>
                  </a:lnTo>
                  <a:lnTo>
                    <a:pt x="5860" y="539"/>
                  </a:lnTo>
                  <a:lnTo>
                    <a:pt x="5869" y="519"/>
                  </a:lnTo>
                  <a:lnTo>
                    <a:pt x="5878" y="499"/>
                  </a:lnTo>
                  <a:lnTo>
                    <a:pt x="5889" y="479"/>
                  </a:lnTo>
                  <a:lnTo>
                    <a:pt x="5899" y="460"/>
                  </a:lnTo>
                  <a:lnTo>
                    <a:pt x="5910" y="442"/>
                  </a:lnTo>
                  <a:lnTo>
                    <a:pt x="5922" y="423"/>
                  </a:lnTo>
                  <a:lnTo>
                    <a:pt x="5935" y="406"/>
                  </a:lnTo>
                  <a:lnTo>
                    <a:pt x="5948" y="388"/>
                  </a:lnTo>
                  <a:lnTo>
                    <a:pt x="5962" y="371"/>
                  </a:lnTo>
                  <a:lnTo>
                    <a:pt x="5975" y="354"/>
                  </a:lnTo>
                  <a:lnTo>
                    <a:pt x="5990" y="339"/>
                  </a:lnTo>
                  <a:lnTo>
                    <a:pt x="6005" y="323"/>
                  </a:lnTo>
                  <a:lnTo>
                    <a:pt x="6021" y="308"/>
                  </a:lnTo>
                  <a:lnTo>
                    <a:pt x="6038" y="293"/>
                  </a:lnTo>
                  <a:lnTo>
                    <a:pt x="6055" y="279"/>
                  </a:lnTo>
                  <a:lnTo>
                    <a:pt x="6072" y="265"/>
                  </a:lnTo>
                  <a:lnTo>
                    <a:pt x="6091" y="251"/>
                  </a:lnTo>
                  <a:lnTo>
                    <a:pt x="6109" y="239"/>
                  </a:lnTo>
                  <a:lnTo>
                    <a:pt x="6148" y="214"/>
                  </a:lnTo>
                  <a:lnTo>
                    <a:pt x="6148" y="214"/>
                  </a:lnTo>
                  <a:lnTo>
                    <a:pt x="6188" y="191"/>
                  </a:lnTo>
                  <a:lnTo>
                    <a:pt x="6230" y="169"/>
                  </a:lnTo>
                  <a:lnTo>
                    <a:pt x="6272" y="149"/>
                  </a:lnTo>
                  <a:lnTo>
                    <a:pt x="6315" y="131"/>
                  </a:lnTo>
                  <a:lnTo>
                    <a:pt x="6359" y="114"/>
                  </a:lnTo>
                  <a:lnTo>
                    <a:pt x="6405" y="99"/>
                  </a:lnTo>
                  <a:lnTo>
                    <a:pt x="6450" y="84"/>
                  </a:lnTo>
                  <a:lnTo>
                    <a:pt x="6497" y="72"/>
                  </a:lnTo>
                  <a:lnTo>
                    <a:pt x="6545" y="61"/>
                  </a:lnTo>
                  <a:lnTo>
                    <a:pt x="6593" y="50"/>
                  </a:lnTo>
                  <a:lnTo>
                    <a:pt x="6643" y="43"/>
                  </a:lnTo>
                  <a:lnTo>
                    <a:pt x="6693" y="36"/>
                  </a:lnTo>
                  <a:lnTo>
                    <a:pt x="6745" y="30"/>
                  </a:lnTo>
                  <a:lnTo>
                    <a:pt x="6796" y="27"/>
                  </a:lnTo>
                  <a:lnTo>
                    <a:pt x="6850" y="25"/>
                  </a:lnTo>
                  <a:lnTo>
                    <a:pt x="6904" y="24"/>
                  </a:lnTo>
                  <a:lnTo>
                    <a:pt x="6904" y="24"/>
                  </a:lnTo>
                  <a:lnTo>
                    <a:pt x="6941" y="25"/>
                  </a:lnTo>
                  <a:lnTo>
                    <a:pt x="6979" y="26"/>
                  </a:lnTo>
                  <a:lnTo>
                    <a:pt x="6979" y="26"/>
                  </a:lnTo>
                  <a:lnTo>
                    <a:pt x="7017" y="28"/>
                  </a:lnTo>
                  <a:lnTo>
                    <a:pt x="7054" y="30"/>
                  </a:lnTo>
                  <a:lnTo>
                    <a:pt x="7054" y="30"/>
                  </a:lnTo>
                  <a:lnTo>
                    <a:pt x="7083" y="33"/>
                  </a:lnTo>
                  <a:lnTo>
                    <a:pt x="7112" y="36"/>
                  </a:lnTo>
                  <a:lnTo>
                    <a:pt x="7141" y="40"/>
                  </a:lnTo>
                  <a:lnTo>
                    <a:pt x="7170" y="45"/>
                  </a:lnTo>
                  <a:lnTo>
                    <a:pt x="7198" y="50"/>
                  </a:lnTo>
                  <a:lnTo>
                    <a:pt x="7226" y="56"/>
                  </a:lnTo>
                  <a:lnTo>
                    <a:pt x="7253" y="63"/>
                  </a:lnTo>
                  <a:lnTo>
                    <a:pt x="7280" y="71"/>
                  </a:lnTo>
                  <a:lnTo>
                    <a:pt x="7307" y="78"/>
                  </a:lnTo>
                  <a:lnTo>
                    <a:pt x="7333" y="87"/>
                  </a:lnTo>
                  <a:lnTo>
                    <a:pt x="7359" y="96"/>
                  </a:lnTo>
                  <a:lnTo>
                    <a:pt x="7385" y="107"/>
                  </a:lnTo>
                  <a:lnTo>
                    <a:pt x="7411" y="118"/>
                  </a:lnTo>
                  <a:lnTo>
                    <a:pt x="7437" y="129"/>
                  </a:lnTo>
                  <a:lnTo>
                    <a:pt x="7461" y="141"/>
                  </a:lnTo>
                  <a:lnTo>
                    <a:pt x="7486" y="155"/>
                  </a:lnTo>
                  <a:lnTo>
                    <a:pt x="7486" y="155"/>
                  </a:lnTo>
                  <a:lnTo>
                    <a:pt x="7510" y="168"/>
                  </a:lnTo>
                  <a:lnTo>
                    <a:pt x="7532" y="183"/>
                  </a:lnTo>
                  <a:lnTo>
                    <a:pt x="7553" y="200"/>
                  </a:lnTo>
                  <a:lnTo>
                    <a:pt x="7572" y="218"/>
                  </a:lnTo>
                  <a:lnTo>
                    <a:pt x="7590" y="237"/>
                  </a:lnTo>
                  <a:lnTo>
                    <a:pt x="7606" y="257"/>
                  </a:lnTo>
                  <a:lnTo>
                    <a:pt x="7621" y="278"/>
                  </a:lnTo>
                  <a:lnTo>
                    <a:pt x="7634" y="301"/>
                  </a:lnTo>
                  <a:lnTo>
                    <a:pt x="7645" y="324"/>
                  </a:lnTo>
                  <a:lnTo>
                    <a:pt x="7657" y="350"/>
                  </a:lnTo>
                  <a:lnTo>
                    <a:pt x="7664" y="376"/>
                  </a:lnTo>
                  <a:lnTo>
                    <a:pt x="7672" y="404"/>
                  </a:lnTo>
                  <a:lnTo>
                    <a:pt x="7678" y="433"/>
                  </a:lnTo>
                  <a:lnTo>
                    <a:pt x="7681" y="463"/>
                  </a:lnTo>
                  <a:lnTo>
                    <a:pt x="7685" y="495"/>
                  </a:lnTo>
                  <a:lnTo>
                    <a:pt x="7686" y="527"/>
                  </a:lnTo>
                  <a:lnTo>
                    <a:pt x="7686" y="527"/>
                  </a:lnTo>
                  <a:lnTo>
                    <a:pt x="7685" y="552"/>
                  </a:lnTo>
                  <a:lnTo>
                    <a:pt x="7683" y="578"/>
                  </a:lnTo>
                  <a:lnTo>
                    <a:pt x="7681" y="603"/>
                  </a:lnTo>
                  <a:lnTo>
                    <a:pt x="7678" y="631"/>
                  </a:lnTo>
                  <a:lnTo>
                    <a:pt x="7678" y="631"/>
                  </a:lnTo>
                  <a:lnTo>
                    <a:pt x="7673" y="659"/>
                  </a:lnTo>
                  <a:lnTo>
                    <a:pt x="7668" y="687"/>
                  </a:lnTo>
                  <a:lnTo>
                    <a:pt x="7660" y="718"/>
                  </a:lnTo>
                  <a:lnTo>
                    <a:pt x="7652" y="748"/>
                  </a:lnTo>
                  <a:lnTo>
                    <a:pt x="7023" y="745"/>
                  </a:lnTo>
                  <a:lnTo>
                    <a:pt x="7023" y="745"/>
                  </a:lnTo>
                  <a:lnTo>
                    <a:pt x="7028" y="726"/>
                  </a:lnTo>
                  <a:lnTo>
                    <a:pt x="7031" y="708"/>
                  </a:lnTo>
                  <a:lnTo>
                    <a:pt x="7031" y="708"/>
                  </a:lnTo>
                  <a:lnTo>
                    <a:pt x="7032" y="690"/>
                  </a:lnTo>
                  <a:lnTo>
                    <a:pt x="7033" y="674"/>
                  </a:lnTo>
                  <a:lnTo>
                    <a:pt x="7033" y="674"/>
                  </a:lnTo>
                  <a:lnTo>
                    <a:pt x="7032" y="648"/>
                  </a:lnTo>
                  <a:lnTo>
                    <a:pt x="7031" y="636"/>
                  </a:lnTo>
                  <a:lnTo>
                    <a:pt x="7028" y="624"/>
                  </a:lnTo>
                  <a:lnTo>
                    <a:pt x="7026" y="612"/>
                  </a:lnTo>
                  <a:lnTo>
                    <a:pt x="7024" y="602"/>
                  </a:lnTo>
                  <a:lnTo>
                    <a:pt x="7019" y="591"/>
                  </a:lnTo>
                  <a:lnTo>
                    <a:pt x="7016" y="582"/>
                  </a:lnTo>
                  <a:lnTo>
                    <a:pt x="7010" y="572"/>
                  </a:lnTo>
                  <a:lnTo>
                    <a:pt x="7005" y="563"/>
                  </a:lnTo>
                  <a:lnTo>
                    <a:pt x="6999" y="555"/>
                  </a:lnTo>
                  <a:lnTo>
                    <a:pt x="6992" y="546"/>
                  </a:lnTo>
                  <a:lnTo>
                    <a:pt x="6985" y="539"/>
                  </a:lnTo>
                  <a:lnTo>
                    <a:pt x="6977" y="532"/>
                  </a:lnTo>
                  <a:lnTo>
                    <a:pt x="6968" y="525"/>
                  </a:lnTo>
                  <a:lnTo>
                    <a:pt x="6959" y="519"/>
                  </a:lnTo>
                  <a:lnTo>
                    <a:pt x="6959" y="519"/>
                  </a:lnTo>
                  <a:lnTo>
                    <a:pt x="6940" y="508"/>
                  </a:lnTo>
                  <a:lnTo>
                    <a:pt x="6920" y="498"/>
                  </a:lnTo>
                  <a:lnTo>
                    <a:pt x="6898" y="490"/>
                  </a:lnTo>
                  <a:lnTo>
                    <a:pt x="6877" y="483"/>
                  </a:lnTo>
                  <a:lnTo>
                    <a:pt x="6855" y="478"/>
                  </a:lnTo>
                  <a:lnTo>
                    <a:pt x="6832" y="474"/>
                  </a:lnTo>
                  <a:lnTo>
                    <a:pt x="6809" y="472"/>
                  </a:lnTo>
                  <a:lnTo>
                    <a:pt x="6784" y="472"/>
                  </a:lnTo>
                  <a:lnTo>
                    <a:pt x="6784" y="472"/>
                  </a:lnTo>
                  <a:lnTo>
                    <a:pt x="6766" y="472"/>
                  </a:lnTo>
                  <a:lnTo>
                    <a:pt x="6766" y="472"/>
                  </a:lnTo>
                  <a:lnTo>
                    <a:pt x="6745" y="472"/>
                  </a:lnTo>
                  <a:lnTo>
                    <a:pt x="6745" y="472"/>
                  </a:lnTo>
                  <a:lnTo>
                    <a:pt x="6719" y="474"/>
                  </a:lnTo>
                  <a:lnTo>
                    <a:pt x="6694" y="479"/>
                  </a:lnTo>
                  <a:lnTo>
                    <a:pt x="6671" y="486"/>
                  </a:lnTo>
                  <a:lnTo>
                    <a:pt x="6646" y="493"/>
                  </a:lnTo>
                  <a:lnTo>
                    <a:pt x="6623" y="502"/>
                  </a:lnTo>
                  <a:lnTo>
                    <a:pt x="6600" y="514"/>
                  </a:lnTo>
                  <a:lnTo>
                    <a:pt x="6577" y="526"/>
                  </a:lnTo>
                  <a:lnTo>
                    <a:pt x="6555" y="541"/>
                  </a:lnTo>
                  <a:lnTo>
                    <a:pt x="6555" y="541"/>
                  </a:lnTo>
                  <a:lnTo>
                    <a:pt x="6535" y="556"/>
                  </a:lnTo>
                  <a:lnTo>
                    <a:pt x="6526" y="564"/>
                  </a:lnTo>
                  <a:lnTo>
                    <a:pt x="6517" y="573"/>
                  </a:lnTo>
                  <a:lnTo>
                    <a:pt x="6509" y="582"/>
                  </a:lnTo>
                  <a:lnTo>
                    <a:pt x="6502" y="591"/>
                  </a:lnTo>
                  <a:lnTo>
                    <a:pt x="6496" y="600"/>
                  </a:lnTo>
                  <a:lnTo>
                    <a:pt x="6490" y="610"/>
                  </a:lnTo>
                  <a:lnTo>
                    <a:pt x="6484" y="620"/>
                  </a:lnTo>
                  <a:lnTo>
                    <a:pt x="6480" y="630"/>
                  </a:lnTo>
                  <a:lnTo>
                    <a:pt x="6477" y="641"/>
                  </a:lnTo>
                  <a:lnTo>
                    <a:pt x="6473" y="652"/>
                  </a:lnTo>
                  <a:lnTo>
                    <a:pt x="6471" y="663"/>
                  </a:lnTo>
                  <a:lnTo>
                    <a:pt x="6470" y="675"/>
                  </a:lnTo>
                  <a:lnTo>
                    <a:pt x="6469" y="686"/>
                  </a:lnTo>
                  <a:lnTo>
                    <a:pt x="6469" y="699"/>
                  </a:lnTo>
                  <a:lnTo>
                    <a:pt x="6469" y="699"/>
                  </a:lnTo>
                  <a:lnTo>
                    <a:pt x="6469" y="710"/>
                  </a:lnTo>
                  <a:lnTo>
                    <a:pt x="6471" y="721"/>
                  </a:lnTo>
                  <a:lnTo>
                    <a:pt x="6474" y="732"/>
                  </a:lnTo>
                  <a:lnTo>
                    <a:pt x="6479" y="743"/>
                  </a:lnTo>
                  <a:lnTo>
                    <a:pt x="6485" y="754"/>
                  </a:lnTo>
                  <a:lnTo>
                    <a:pt x="6493" y="765"/>
                  </a:lnTo>
                  <a:lnTo>
                    <a:pt x="6502" y="775"/>
                  </a:lnTo>
                  <a:lnTo>
                    <a:pt x="6512" y="785"/>
                  </a:lnTo>
                  <a:lnTo>
                    <a:pt x="6524" y="795"/>
                  </a:lnTo>
                  <a:lnTo>
                    <a:pt x="6537" y="805"/>
                  </a:lnTo>
                  <a:lnTo>
                    <a:pt x="6552" y="815"/>
                  </a:lnTo>
                  <a:lnTo>
                    <a:pt x="6567" y="825"/>
                  </a:lnTo>
                  <a:lnTo>
                    <a:pt x="6584" y="834"/>
                  </a:lnTo>
                  <a:lnTo>
                    <a:pt x="6603" y="844"/>
                  </a:lnTo>
                  <a:lnTo>
                    <a:pt x="6623" y="853"/>
                  </a:lnTo>
                  <a:lnTo>
                    <a:pt x="6645" y="862"/>
                  </a:lnTo>
                  <a:lnTo>
                    <a:pt x="6645" y="862"/>
                  </a:lnTo>
                  <a:lnTo>
                    <a:pt x="6690" y="880"/>
                  </a:lnTo>
                  <a:lnTo>
                    <a:pt x="6738" y="897"/>
                  </a:lnTo>
                  <a:lnTo>
                    <a:pt x="6787" y="914"/>
                  </a:lnTo>
                  <a:lnTo>
                    <a:pt x="6840" y="931"/>
                  </a:lnTo>
                  <a:lnTo>
                    <a:pt x="6894" y="945"/>
                  </a:lnTo>
                  <a:lnTo>
                    <a:pt x="6951" y="961"/>
                  </a:lnTo>
                  <a:lnTo>
                    <a:pt x="7010" y="976"/>
                  </a:lnTo>
                  <a:lnTo>
                    <a:pt x="7072" y="990"/>
                  </a:lnTo>
                  <a:lnTo>
                    <a:pt x="7072" y="990"/>
                  </a:lnTo>
                  <a:lnTo>
                    <a:pt x="7121" y="1001"/>
                  </a:lnTo>
                  <a:lnTo>
                    <a:pt x="7169" y="1015"/>
                  </a:lnTo>
                  <a:lnTo>
                    <a:pt x="7212" y="1031"/>
                  </a:lnTo>
                  <a:lnTo>
                    <a:pt x="7252" y="1046"/>
                  </a:lnTo>
                  <a:lnTo>
                    <a:pt x="7289" y="1064"/>
                  </a:lnTo>
                  <a:lnTo>
                    <a:pt x="7307" y="1073"/>
                  </a:lnTo>
                  <a:lnTo>
                    <a:pt x="7322" y="1083"/>
                  </a:lnTo>
                  <a:lnTo>
                    <a:pt x="7338" y="1092"/>
                  </a:lnTo>
                  <a:lnTo>
                    <a:pt x="7353" y="1103"/>
                  </a:lnTo>
                  <a:lnTo>
                    <a:pt x="7367" y="1114"/>
                  </a:lnTo>
                  <a:lnTo>
                    <a:pt x="7381" y="1125"/>
                  </a:lnTo>
                  <a:lnTo>
                    <a:pt x="7381" y="1125"/>
                  </a:lnTo>
                  <a:lnTo>
                    <a:pt x="7405" y="1147"/>
                  </a:lnTo>
                  <a:lnTo>
                    <a:pt x="7428" y="1170"/>
                  </a:lnTo>
                  <a:lnTo>
                    <a:pt x="7448" y="1192"/>
                  </a:lnTo>
                  <a:lnTo>
                    <a:pt x="7467" y="1216"/>
                  </a:lnTo>
                  <a:lnTo>
                    <a:pt x="7483" y="1239"/>
                  </a:lnTo>
                  <a:lnTo>
                    <a:pt x="7497" y="1263"/>
                  </a:lnTo>
                  <a:lnTo>
                    <a:pt x="7510" y="1287"/>
                  </a:lnTo>
                  <a:lnTo>
                    <a:pt x="7520" y="1312"/>
                  </a:lnTo>
                  <a:lnTo>
                    <a:pt x="7520" y="1312"/>
                  </a:lnTo>
                  <a:lnTo>
                    <a:pt x="7529" y="1334"/>
                  </a:lnTo>
                  <a:lnTo>
                    <a:pt x="7535" y="1358"/>
                  </a:lnTo>
                  <a:lnTo>
                    <a:pt x="7541" y="1382"/>
                  </a:lnTo>
                  <a:lnTo>
                    <a:pt x="7545" y="1405"/>
                  </a:lnTo>
                  <a:lnTo>
                    <a:pt x="7545" y="1405"/>
                  </a:lnTo>
                  <a:lnTo>
                    <a:pt x="7549" y="1429"/>
                  </a:lnTo>
                  <a:lnTo>
                    <a:pt x="7552" y="1451"/>
                  </a:lnTo>
                  <a:lnTo>
                    <a:pt x="7553" y="1474"/>
                  </a:lnTo>
                  <a:lnTo>
                    <a:pt x="7553" y="1496"/>
                  </a:lnTo>
                  <a:lnTo>
                    <a:pt x="7553" y="1496"/>
                  </a:lnTo>
                  <a:lnTo>
                    <a:pt x="7552" y="1536"/>
                  </a:lnTo>
                  <a:lnTo>
                    <a:pt x="7549" y="1576"/>
                  </a:lnTo>
                  <a:lnTo>
                    <a:pt x="7543" y="1615"/>
                  </a:lnTo>
                  <a:lnTo>
                    <a:pt x="7535" y="1654"/>
                  </a:lnTo>
                  <a:lnTo>
                    <a:pt x="7525" y="1692"/>
                  </a:lnTo>
                  <a:lnTo>
                    <a:pt x="7513" y="1730"/>
                  </a:lnTo>
                  <a:lnTo>
                    <a:pt x="7498" y="1767"/>
                  </a:lnTo>
                  <a:lnTo>
                    <a:pt x="7482" y="1804"/>
                  </a:lnTo>
                  <a:lnTo>
                    <a:pt x="7462" y="1840"/>
                  </a:lnTo>
                  <a:lnTo>
                    <a:pt x="7440" y="1876"/>
                  </a:lnTo>
                  <a:lnTo>
                    <a:pt x="7416" y="1911"/>
                  </a:lnTo>
                  <a:lnTo>
                    <a:pt x="7391" y="1946"/>
                  </a:lnTo>
                  <a:lnTo>
                    <a:pt x="7363" y="1980"/>
                  </a:lnTo>
                  <a:lnTo>
                    <a:pt x="7331" y="2014"/>
                  </a:lnTo>
                  <a:lnTo>
                    <a:pt x="7299" y="2047"/>
                  </a:lnTo>
                  <a:lnTo>
                    <a:pt x="7264" y="2079"/>
                  </a:lnTo>
                  <a:lnTo>
                    <a:pt x="7264" y="2079"/>
                  </a:lnTo>
                  <a:lnTo>
                    <a:pt x="7246" y="2096"/>
                  </a:lnTo>
                  <a:lnTo>
                    <a:pt x="7227" y="2111"/>
                  </a:lnTo>
                  <a:lnTo>
                    <a:pt x="7207" y="2126"/>
                  </a:lnTo>
                  <a:lnTo>
                    <a:pt x="7187" y="2140"/>
                  </a:lnTo>
                  <a:lnTo>
                    <a:pt x="7166" y="2154"/>
                  </a:lnTo>
                  <a:lnTo>
                    <a:pt x="7145" y="2168"/>
                  </a:lnTo>
                  <a:lnTo>
                    <a:pt x="7124" y="2180"/>
                  </a:lnTo>
                  <a:lnTo>
                    <a:pt x="7101" y="2192"/>
                  </a:lnTo>
                  <a:lnTo>
                    <a:pt x="7078" y="2205"/>
                  </a:lnTo>
                  <a:lnTo>
                    <a:pt x="7054" y="2216"/>
                  </a:lnTo>
                  <a:lnTo>
                    <a:pt x="7031" y="2227"/>
                  </a:lnTo>
                  <a:lnTo>
                    <a:pt x="7006" y="2237"/>
                  </a:lnTo>
                  <a:lnTo>
                    <a:pt x="6980" y="2247"/>
                  </a:lnTo>
                  <a:lnTo>
                    <a:pt x="6954" y="2256"/>
                  </a:lnTo>
                  <a:lnTo>
                    <a:pt x="6902" y="2274"/>
                  </a:lnTo>
                  <a:lnTo>
                    <a:pt x="6847" y="2289"/>
                  </a:lnTo>
                  <a:lnTo>
                    <a:pt x="6788" y="2302"/>
                  </a:lnTo>
                  <a:lnTo>
                    <a:pt x="6729" y="2313"/>
                  </a:lnTo>
                  <a:lnTo>
                    <a:pt x="6666" y="2322"/>
                  </a:lnTo>
                  <a:lnTo>
                    <a:pt x="6602" y="2329"/>
                  </a:lnTo>
                  <a:lnTo>
                    <a:pt x="6535" y="2335"/>
                  </a:lnTo>
                  <a:lnTo>
                    <a:pt x="6466" y="2337"/>
                  </a:lnTo>
                  <a:lnTo>
                    <a:pt x="6395" y="2338"/>
                  </a:lnTo>
                  <a:lnTo>
                    <a:pt x="6395" y="2338"/>
                  </a:lnTo>
                  <a:lnTo>
                    <a:pt x="6333" y="2338"/>
                  </a:lnTo>
                  <a:lnTo>
                    <a:pt x="6275" y="2336"/>
                  </a:lnTo>
                  <a:lnTo>
                    <a:pt x="6219" y="2333"/>
                  </a:lnTo>
                  <a:lnTo>
                    <a:pt x="6165" y="2328"/>
                  </a:lnTo>
                  <a:lnTo>
                    <a:pt x="6114" y="2321"/>
                  </a:lnTo>
                  <a:lnTo>
                    <a:pt x="6067" y="2313"/>
                  </a:lnTo>
                  <a:lnTo>
                    <a:pt x="6021" y="2305"/>
                  </a:lnTo>
                  <a:lnTo>
                    <a:pt x="5980" y="2294"/>
                  </a:lnTo>
                  <a:lnTo>
                    <a:pt x="5939" y="2283"/>
                  </a:lnTo>
                  <a:lnTo>
                    <a:pt x="5902" y="2270"/>
                  </a:lnTo>
                  <a:lnTo>
                    <a:pt x="5869" y="2256"/>
                  </a:lnTo>
                  <a:lnTo>
                    <a:pt x="5837" y="2241"/>
                  </a:lnTo>
                  <a:lnTo>
                    <a:pt x="5808" y="2223"/>
                  </a:lnTo>
                  <a:lnTo>
                    <a:pt x="5795" y="2214"/>
                  </a:lnTo>
                  <a:lnTo>
                    <a:pt x="5782" y="2205"/>
                  </a:lnTo>
                  <a:lnTo>
                    <a:pt x="5770" y="2195"/>
                  </a:lnTo>
                  <a:lnTo>
                    <a:pt x="5759" y="2185"/>
                  </a:lnTo>
                  <a:lnTo>
                    <a:pt x="5749" y="2174"/>
                  </a:lnTo>
                  <a:lnTo>
                    <a:pt x="5738" y="2164"/>
                  </a:lnTo>
                  <a:lnTo>
                    <a:pt x="5738" y="2164"/>
                  </a:lnTo>
                  <a:lnTo>
                    <a:pt x="5719" y="2142"/>
                  </a:lnTo>
                  <a:lnTo>
                    <a:pt x="5703" y="2119"/>
                  </a:lnTo>
                  <a:lnTo>
                    <a:pt x="5687" y="2097"/>
                  </a:lnTo>
                  <a:lnTo>
                    <a:pt x="5671" y="2073"/>
                  </a:lnTo>
                  <a:lnTo>
                    <a:pt x="5658" y="2050"/>
                  </a:lnTo>
                  <a:lnTo>
                    <a:pt x="5645" y="2025"/>
                  </a:lnTo>
                  <a:lnTo>
                    <a:pt x="5634" y="2002"/>
                  </a:lnTo>
                  <a:lnTo>
                    <a:pt x="5623" y="1977"/>
                  </a:lnTo>
                  <a:lnTo>
                    <a:pt x="5614" y="1951"/>
                  </a:lnTo>
                  <a:lnTo>
                    <a:pt x="5607" y="1927"/>
                  </a:lnTo>
                  <a:lnTo>
                    <a:pt x="5600" y="1901"/>
                  </a:lnTo>
                  <a:lnTo>
                    <a:pt x="5595" y="1874"/>
                  </a:lnTo>
                  <a:lnTo>
                    <a:pt x="5590" y="1847"/>
                  </a:lnTo>
                  <a:lnTo>
                    <a:pt x="5587" y="1820"/>
                  </a:lnTo>
                  <a:lnTo>
                    <a:pt x="5586" y="1793"/>
                  </a:lnTo>
                  <a:lnTo>
                    <a:pt x="5585" y="1765"/>
                  </a:lnTo>
                  <a:lnTo>
                    <a:pt x="5585" y="1765"/>
                  </a:lnTo>
                  <a:lnTo>
                    <a:pt x="5586" y="1740"/>
                  </a:lnTo>
                  <a:lnTo>
                    <a:pt x="5587" y="1716"/>
                  </a:lnTo>
                  <a:lnTo>
                    <a:pt x="5587" y="1716"/>
                  </a:lnTo>
                  <a:lnTo>
                    <a:pt x="5588" y="1692"/>
                  </a:lnTo>
                  <a:lnTo>
                    <a:pt x="5588" y="1668"/>
                  </a:lnTo>
                  <a:lnTo>
                    <a:pt x="5588" y="1668"/>
                  </a:lnTo>
                  <a:lnTo>
                    <a:pt x="5594" y="1618"/>
                  </a:lnTo>
                  <a:lnTo>
                    <a:pt x="5594" y="1618"/>
                  </a:lnTo>
                  <a:lnTo>
                    <a:pt x="5600" y="1569"/>
                  </a:lnTo>
                  <a:lnTo>
                    <a:pt x="6226" y="1565"/>
                  </a:lnTo>
                  <a:lnTo>
                    <a:pt x="6226" y="1565"/>
                  </a:lnTo>
                  <a:lnTo>
                    <a:pt x="6224" y="1587"/>
                  </a:lnTo>
                  <a:lnTo>
                    <a:pt x="6223" y="1605"/>
                  </a:lnTo>
                  <a:lnTo>
                    <a:pt x="6223" y="1605"/>
                  </a:lnTo>
                  <a:lnTo>
                    <a:pt x="6223" y="1636"/>
                  </a:lnTo>
                  <a:lnTo>
                    <a:pt x="6223" y="1636"/>
                  </a:lnTo>
                  <a:lnTo>
                    <a:pt x="6224" y="1665"/>
                  </a:lnTo>
                  <a:lnTo>
                    <a:pt x="6226" y="1693"/>
                  </a:lnTo>
                  <a:lnTo>
                    <a:pt x="6232" y="1720"/>
                  </a:lnTo>
                  <a:lnTo>
                    <a:pt x="6239" y="1745"/>
                  </a:lnTo>
                  <a:lnTo>
                    <a:pt x="6248" y="1768"/>
                  </a:lnTo>
                  <a:lnTo>
                    <a:pt x="6259" y="1791"/>
                  </a:lnTo>
                  <a:lnTo>
                    <a:pt x="6272" y="1812"/>
                  </a:lnTo>
                  <a:lnTo>
                    <a:pt x="6287" y="1831"/>
                  </a:lnTo>
                  <a:lnTo>
                    <a:pt x="6287" y="1831"/>
                  </a:lnTo>
                  <a:lnTo>
                    <a:pt x="6296" y="1840"/>
                  </a:lnTo>
                  <a:lnTo>
                    <a:pt x="6305" y="1849"/>
                  </a:lnTo>
                  <a:lnTo>
                    <a:pt x="6314" y="1857"/>
                  </a:lnTo>
                  <a:lnTo>
                    <a:pt x="6324" y="1864"/>
                  </a:lnTo>
                  <a:lnTo>
                    <a:pt x="6335" y="1871"/>
                  </a:lnTo>
                  <a:lnTo>
                    <a:pt x="6346" y="1877"/>
                  </a:lnTo>
                  <a:lnTo>
                    <a:pt x="6359" y="1883"/>
                  </a:lnTo>
                  <a:lnTo>
                    <a:pt x="6371" y="1887"/>
                  </a:lnTo>
                  <a:lnTo>
                    <a:pt x="6383" y="1892"/>
                  </a:lnTo>
                  <a:lnTo>
                    <a:pt x="6398" y="1895"/>
                  </a:lnTo>
                  <a:lnTo>
                    <a:pt x="6413" y="1899"/>
                  </a:lnTo>
                  <a:lnTo>
                    <a:pt x="6427" y="1902"/>
                  </a:lnTo>
                  <a:lnTo>
                    <a:pt x="6459" y="1905"/>
                  </a:lnTo>
                  <a:lnTo>
                    <a:pt x="6492" y="1906"/>
                  </a:lnTo>
                  <a:lnTo>
                    <a:pt x="6492" y="1906"/>
                  </a:lnTo>
                  <a:lnTo>
                    <a:pt x="6509" y="1905"/>
                  </a:lnTo>
                  <a:lnTo>
                    <a:pt x="6527" y="1904"/>
                  </a:lnTo>
                  <a:lnTo>
                    <a:pt x="6547" y="1902"/>
                  </a:lnTo>
                  <a:lnTo>
                    <a:pt x="6570" y="1899"/>
                  </a:lnTo>
                  <a:lnTo>
                    <a:pt x="6570" y="1899"/>
                  </a:lnTo>
                  <a:lnTo>
                    <a:pt x="6592" y="1894"/>
                  </a:lnTo>
                  <a:lnTo>
                    <a:pt x="6616" y="1888"/>
                  </a:lnTo>
                  <a:lnTo>
                    <a:pt x="6638" y="1883"/>
                  </a:lnTo>
                  <a:lnTo>
                    <a:pt x="6662" y="1876"/>
                  </a:lnTo>
                  <a:lnTo>
                    <a:pt x="6662" y="1876"/>
                  </a:lnTo>
                  <a:lnTo>
                    <a:pt x="6682" y="1868"/>
                  </a:lnTo>
                  <a:lnTo>
                    <a:pt x="6702" y="1860"/>
                  </a:lnTo>
                  <a:lnTo>
                    <a:pt x="6721" y="1851"/>
                  </a:lnTo>
                  <a:lnTo>
                    <a:pt x="6740" y="1841"/>
                  </a:lnTo>
                  <a:lnTo>
                    <a:pt x="6759" y="1830"/>
                  </a:lnTo>
                  <a:lnTo>
                    <a:pt x="6777" y="1819"/>
                  </a:lnTo>
                  <a:lnTo>
                    <a:pt x="6794" y="1807"/>
                  </a:lnTo>
                  <a:lnTo>
                    <a:pt x="6812" y="1793"/>
                  </a:lnTo>
                  <a:lnTo>
                    <a:pt x="6812" y="1793"/>
                  </a:lnTo>
                  <a:lnTo>
                    <a:pt x="6828" y="1779"/>
                  </a:lnTo>
                  <a:lnTo>
                    <a:pt x="6841" y="1763"/>
                  </a:lnTo>
                  <a:lnTo>
                    <a:pt x="6852" y="1746"/>
                  </a:lnTo>
                  <a:lnTo>
                    <a:pt x="6862" y="1728"/>
                  </a:lnTo>
                  <a:lnTo>
                    <a:pt x="6869" y="1709"/>
                  </a:lnTo>
                  <a:lnTo>
                    <a:pt x="6875" y="1689"/>
                  </a:lnTo>
                  <a:lnTo>
                    <a:pt x="6878" y="1669"/>
                  </a:lnTo>
                  <a:lnTo>
                    <a:pt x="6879" y="1646"/>
                  </a:lnTo>
                  <a:lnTo>
                    <a:pt x="6879" y="1646"/>
                  </a:lnTo>
                  <a:lnTo>
                    <a:pt x="6879" y="1632"/>
                  </a:lnTo>
                  <a:lnTo>
                    <a:pt x="6879" y="1632"/>
                  </a:lnTo>
                  <a:lnTo>
                    <a:pt x="6879" y="1618"/>
                  </a:lnTo>
                  <a:lnTo>
                    <a:pt x="6879" y="1618"/>
                  </a:lnTo>
                  <a:lnTo>
                    <a:pt x="6878" y="1608"/>
                  </a:lnTo>
                  <a:lnTo>
                    <a:pt x="6877" y="1599"/>
                  </a:lnTo>
                  <a:lnTo>
                    <a:pt x="6875" y="1590"/>
                  </a:lnTo>
                  <a:lnTo>
                    <a:pt x="6871" y="1581"/>
                  </a:lnTo>
                  <a:lnTo>
                    <a:pt x="6868" y="1572"/>
                  </a:lnTo>
                  <a:lnTo>
                    <a:pt x="6862" y="1564"/>
                  </a:lnTo>
                  <a:lnTo>
                    <a:pt x="6857" y="1555"/>
                  </a:lnTo>
                  <a:lnTo>
                    <a:pt x="6850" y="1548"/>
                  </a:lnTo>
                  <a:lnTo>
                    <a:pt x="6842" y="1540"/>
                  </a:lnTo>
                  <a:lnTo>
                    <a:pt x="6833" y="1532"/>
                  </a:lnTo>
                  <a:lnTo>
                    <a:pt x="6824" y="1524"/>
                  </a:lnTo>
                  <a:lnTo>
                    <a:pt x="6813" y="1517"/>
                  </a:lnTo>
                  <a:lnTo>
                    <a:pt x="6789" y="1503"/>
                  </a:lnTo>
                  <a:lnTo>
                    <a:pt x="6763" y="1489"/>
                  </a:lnTo>
                  <a:lnTo>
                    <a:pt x="6763" y="1489"/>
                  </a:lnTo>
                  <a:lnTo>
                    <a:pt x="6703" y="1465"/>
                  </a:lnTo>
                  <a:lnTo>
                    <a:pt x="6640" y="1440"/>
                  </a:lnTo>
                  <a:lnTo>
                    <a:pt x="6574" y="1419"/>
                  </a:lnTo>
                  <a:lnTo>
                    <a:pt x="6505" y="1397"/>
                  </a:lnTo>
                  <a:lnTo>
                    <a:pt x="6505" y="1397"/>
                  </a:lnTo>
                  <a:lnTo>
                    <a:pt x="6417" y="1374"/>
                  </a:lnTo>
                  <a:lnTo>
                    <a:pt x="6333" y="1351"/>
                  </a:lnTo>
                  <a:lnTo>
                    <a:pt x="6333" y="1351"/>
                  </a:lnTo>
                  <a:lnTo>
                    <a:pt x="6294" y="1341"/>
                  </a:lnTo>
                  <a:lnTo>
                    <a:pt x="6258" y="1330"/>
                  </a:lnTo>
                  <a:lnTo>
                    <a:pt x="6224" y="1319"/>
                  </a:lnTo>
                  <a:lnTo>
                    <a:pt x="6195" y="1309"/>
                  </a:lnTo>
                  <a:lnTo>
                    <a:pt x="6195" y="1309"/>
                  </a:lnTo>
                  <a:lnTo>
                    <a:pt x="6187" y="1306"/>
                  </a:lnTo>
                  <a:lnTo>
                    <a:pt x="6187" y="1306"/>
                  </a:lnTo>
                  <a:lnTo>
                    <a:pt x="6184" y="1305"/>
                  </a:lnTo>
                  <a:lnTo>
                    <a:pt x="6180" y="1302"/>
                  </a:lnTo>
                  <a:lnTo>
                    <a:pt x="6180" y="1302"/>
                  </a:lnTo>
                  <a:lnTo>
                    <a:pt x="6178" y="1302"/>
                  </a:lnTo>
                  <a:lnTo>
                    <a:pt x="6178" y="1302"/>
                  </a:lnTo>
                  <a:lnTo>
                    <a:pt x="6177" y="1302"/>
                  </a:lnTo>
                  <a:lnTo>
                    <a:pt x="6177" y="1302"/>
                  </a:lnTo>
                  <a:lnTo>
                    <a:pt x="6146" y="1291"/>
                  </a:lnTo>
                  <a:lnTo>
                    <a:pt x="6112" y="1280"/>
                  </a:lnTo>
                  <a:lnTo>
                    <a:pt x="6112" y="1280"/>
                  </a:lnTo>
                  <a:lnTo>
                    <a:pt x="6078" y="1267"/>
                  </a:lnTo>
                  <a:lnTo>
                    <a:pt x="6042" y="1254"/>
                  </a:lnTo>
                  <a:lnTo>
                    <a:pt x="6042" y="1254"/>
                  </a:lnTo>
                  <a:lnTo>
                    <a:pt x="6019" y="1243"/>
                  </a:lnTo>
                  <a:lnTo>
                    <a:pt x="5996" y="1230"/>
                  </a:lnTo>
                  <a:lnTo>
                    <a:pt x="5975" y="1216"/>
                  </a:lnTo>
                  <a:lnTo>
                    <a:pt x="5954" y="1200"/>
                  </a:lnTo>
                  <a:lnTo>
                    <a:pt x="5932" y="1183"/>
                  </a:lnTo>
                  <a:lnTo>
                    <a:pt x="5911" y="1164"/>
                  </a:lnTo>
                  <a:lnTo>
                    <a:pt x="5891" y="1144"/>
                  </a:lnTo>
                  <a:lnTo>
                    <a:pt x="5872" y="1121"/>
                  </a:lnTo>
                  <a:lnTo>
                    <a:pt x="5872" y="1121"/>
                  </a:lnTo>
                  <a:lnTo>
                    <a:pt x="5862" y="1109"/>
                  </a:lnTo>
                  <a:lnTo>
                    <a:pt x="5854" y="1097"/>
                  </a:lnTo>
                  <a:lnTo>
                    <a:pt x="5845" y="1083"/>
                  </a:lnTo>
                  <a:lnTo>
                    <a:pt x="5837" y="1069"/>
                  </a:lnTo>
                  <a:lnTo>
                    <a:pt x="5830" y="1053"/>
                  </a:lnTo>
                  <a:lnTo>
                    <a:pt x="5824" y="1036"/>
                  </a:lnTo>
                  <a:lnTo>
                    <a:pt x="5818" y="1018"/>
                  </a:lnTo>
                  <a:lnTo>
                    <a:pt x="5814" y="1000"/>
                  </a:lnTo>
                  <a:lnTo>
                    <a:pt x="5808" y="981"/>
                  </a:lnTo>
                  <a:lnTo>
                    <a:pt x="5805" y="961"/>
                  </a:lnTo>
                  <a:lnTo>
                    <a:pt x="5801" y="940"/>
                  </a:lnTo>
                  <a:lnTo>
                    <a:pt x="5799" y="918"/>
                  </a:lnTo>
                  <a:lnTo>
                    <a:pt x="5797" y="895"/>
                  </a:lnTo>
                  <a:lnTo>
                    <a:pt x="5795" y="871"/>
                  </a:lnTo>
                  <a:lnTo>
                    <a:pt x="5793" y="821"/>
                  </a:lnTo>
                  <a:lnTo>
                    <a:pt x="5793" y="818"/>
                  </a:lnTo>
                  <a:lnTo>
                    <a:pt x="5793" y="818"/>
                  </a:lnTo>
                  <a:close/>
                  <a:moveTo>
                    <a:pt x="7909" y="1493"/>
                  </a:moveTo>
                  <a:lnTo>
                    <a:pt x="7909" y="1493"/>
                  </a:lnTo>
                  <a:lnTo>
                    <a:pt x="7910" y="1431"/>
                  </a:lnTo>
                  <a:lnTo>
                    <a:pt x="7913" y="1366"/>
                  </a:lnTo>
                  <a:lnTo>
                    <a:pt x="7920" y="1296"/>
                  </a:lnTo>
                  <a:lnTo>
                    <a:pt x="7928" y="1225"/>
                  </a:lnTo>
                  <a:lnTo>
                    <a:pt x="7928" y="1225"/>
                  </a:lnTo>
                  <a:lnTo>
                    <a:pt x="7932" y="1186"/>
                  </a:lnTo>
                  <a:lnTo>
                    <a:pt x="7939" y="1149"/>
                  </a:lnTo>
                  <a:lnTo>
                    <a:pt x="7946" y="1112"/>
                  </a:lnTo>
                  <a:lnTo>
                    <a:pt x="7953" y="1075"/>
                  </a:lnTo>
                  <a:lnTo>
                    <a:pt x="7962" y="1037"/>
                  </a:lnTo>
                  <a:lnTo>
                    <a:pt x="7971" y="1000"/>
                  </a:lnTo>
                  <a:lnTo>
                    <a:pt x="7981" y="963"/>
                  </a:lnTo>
                  <a:lnTo>
                    <a:pt x="7992" y="925"/>
                  </a:lnTo>
                  <a:lnTo>
                    <a:pt x="7992" y="925"/>
                  </a:lnTo>
                  <a:lnTo>
                    <a:pt x="8006" y="883"/>
                  </a:lnTo>
                  <a:lnTo>
                    <a:pt x="8022" y="841"/>
                  </a:lnTo>
                  <a:lnTo>
                    <a:pt x="8039" y="800"/>
                  </a:lnTo>
                  <a:lnTo>
                    <a:pt x="8057" y="758"/>
                  </a:lnTo>
                  <a:lnTo>
                    <a:pt x="8077" y="718"/>
                  </a:lnTo>
                  <a:lnTo>
                    <a:pt x="8098" y="677"/>
                  </a:lnTo>
                  <a:lnTo>
                    <a:pt x="8122" y="638"/>
                  </a:lnTo>
                  <a:lnTo>
                    <a:pt x="8146" y="599"/>
                  </a:lnTo>
                  <a:lnTo>
                    <a:pt x="8171" y="560"/>
                  </a:lnTo>
                  <a:lnTo>
                    <a:pt x="8198" y="521"/>
                  </a:lnTo>
                  <a:lnTo>
                    <a:pt x="8227" y="483"/>
                  </a:lnTo>
                  <a:lnTo>
                    <a:pt x="8258" y="445"/>
                  </a:lnTo>
                  <a:lnTo>
                    <a:pt x="8289" y="408"/>
                  </a:lnTo>
                  <a:lnTo>
                    <a:pt x="8322" y="371"/>
                  </a:lnTo>
                  <a:lnTo>
                    <a:pt x="8356" y="334"/>
                  </a:lnTo>
                  <a:lnTo>
                    <a:pt x="8392" y="298"/>
                  </a:lnTo>
                  <a:lnTo>
                    <a:pt x="8392" y="298"/>
                  </a:lnTo>
                  <a:lnTo>
                    <a:pt x="8410" y="280"/>
                  </a:lnTo>
                  <a:lnTo>
                    <a:pt x="8430" y="264"/>
                  </a:lnTo>
                  <a:lnTo>
                    <a:pt x="8450" y="247"/>
                  </a:lnTo>
                  <a:lnTo>
                    <a:pt x="8470" y="231"/>
                  </a:lnTo>
                  <a:lnTo>
                    <a:pt x="8491" y="215"/>
                  </a:lnTo>
                  <a:lnTo>
                    <a:pt x="8512" y="201"/>
                  </a:lnTo>
                  <a:lnTo>
                    <a:pt x="8535" y="186"/>
                  </a:lnTo>
                  <a:lnTo>
                    <a:pt x="8558" y="173"/>
                  </a:lnTo>
                  <a:lnTo>
                    <a:pt x="8581" y="159"/>
                  </a:lnTo>
                  <a:lnTo>
                    <a:pt x="8605" y="146"/>
                  </a:lnTo>
                  <a:lnTo>
                    <a:pt x="8630" y="133"/>
                  </a:lnTo>
                  <a:lnTo>
                    <a:pt x="8655" y="122"/>
                  </a:lnTo>
                  <a:lnTo>
                    <a:pt x="8681" y="111"/>
                  </a:lnTo>
                  <a:lnTo>
                    <a:pt x="8708" y="100"/>
                  </a:lnTo>
                  <a:lnTo>
                    <a:pt x="8734" y="90"/>
                  </a:lnTo>
                  <a:lnTo>
                    <a:pt x="8762" y="81"/>
                  </a:lnTo>
                  <a:lnTo>
                    <a:pt x="8791" y="72"/>
                  </a:lnTo>
                  <a:lnTo>
                    <a:pt x="8820" y="63"/>
                  </a:lnTo>
                  <a:lnTo>
                    <a:pt x="8879" y="47"/>
                  </a:lnTo>
                  <a:lnTo>
                    <a:pt x="8941" y="34"/>
                  </a:lnTo>
                  <a:lnTo>
                    <a:pt x="9005" y="22"/>
                  </a:lnTo>
                  <a:lnTo>
                    <a:pt x="9071" y="13"/>
                  </a:lnTo>
                  <a:lnTo>
                    <a:pt x="9140" y="7"/>
                  </a:lnTo>
                  <a:lnTo>
                    <a:pt x="9212" y="2"/>
                  </a:lnTo>
                  <a:lnTo>
                    <a:pt x="9286" y="0"/>
                  </a:lnTo>
                  <a:lnTo>
                    <a:pt x="9286" y="0"/>
                  </a:lnTo>
                  <a:lnTo>
                    <a:pt x="9359" y="1"/>
                  </a:lnTo>
                  <a:lnTo>
                    <a:pt x="9437" y="4"/>
                  </a:lnTo>
                  <a:lnTo>
                    <a:pt x="9437" y="4"/>
                  </a:lnTo>
                  <a:lnTo>
                    <a:pt x="9476" y="7"/>
                  </a:lnTo>
                  <a:lnTo>
                    <a:pt x="9516" y="10"/>
                  </a:lnTo>
                  <a:lnTo>
                    <a:pt x="9558" y="16"/>
                  </a:lnTo>
                  <a:lnTo>
                    <a:pt x="9599" y="21"/>
                  </a:lnTo>
                  <a:lnTo>
                    <a:pt x="9599" y="21"/>
                  </a:lnTo>
                  <a:lnTo>
                    <a:pt x="9627" y="26"/>
                  </a:lnTo>
                  <a:lnTo>
                    <a:pt x="9656" y="30"/>
                  </a:lnTo>
                  <a:lnTo>
                    <a:pt x="9684" y="37"/>
                  </a:lnTo>
                  <a:lnTo>
                    <a:pt x="9713" y="43"/>
                  </a:lnTo>
                  <a:lnTo>
                    <a:pt x="9741" y="50"/>
                  </a:lnTo>
                  <a:lnTo>
                    <a:pt x="9769" y="58"/>
                  </a:lnTo>
                  <a:lnTo>
                    <a:pt x="9796" y="66"/>
                  </a:lnTo>
                  <a:lnTo>
                    <a:pt x="9822" y="75"/>
                  </a:lnTo>
                  <a:lnTo>
                    <a:pt x="9849" y="85"/>
                  </a:lnTo>
                  <a:lnTo>
                    <a:pt x="9875" y="95"/>
                  </a:lnTo>
                  <a:lnTo>
                    <a:pt x="9902" y="107"/>
                  </a:lnTo>
                  <a:lnTo>
                    <a:pt x="9928" y="118"/>
                  </a:lnTo>
                  <a:lnTo>
                    <a:pt x="9954" y="130"/>
                  </a:lnTo>
                  <a:lnTo>
                    <a:pt x="9978" y="144"/>
                  </a:lnTo>
                  <a:lnTo>
                    <a:pt x="10003" y="157"/>
                  </a:lnTo>
                  <a:lnTo>
                    <a:pt x="10028" y="172"/>
                  </a:lnTo>
                  <a:lnTo>
                    <a:pt x="10028" y="172"/>
                  </a:lnTo>
                  <a:lnTo>
                    <a:pt x="10051" y="186"/>
                  </a:lnTo>
                  <a:lnTo>
                    <a:pt x="10074" y="203"/>
                  </a:lnTo>
                  <a:lnTo>
                    <a:pt x="10095" y="220"/>
                  </a:lnTo>
                  <a:lnTo>
                    <a:pt x="10114" y="239"/>
                  </a:lnTo>
                  <a:lnTo>
                    <a:pt x="10132" y="258"/>
                  </a:lnTo>
                  <a:lnTo>
                    <a:pt x="10148" y="279"/>
                  </a:lnTo>
                  <a:lnTo>
                    <a:pt x="10162" y="302"/>
                  </a:lnTo>
                  <a:lnTo>
                    <a:pt x="10175" y="324"/>
                  </a:lnTo>
                  <a:lnTo>
                    <a:pt x="10187" y="349"/>
                  </a:lnTo>
                  <a:lnTo>
                    <a:pt x="10197" y="375"/>
                  </a:lnTo>
                  <a:lnTo>
                    <a:pt x="10205" y="401"/>
                  </a:lnTo>
                  <a:lnTo>
                    <a:pt x="10212" y="428"/>
                  </a:lnTo>
                  <a:lnTo>
                    <a:pt x="10217" y="458"/>
                  </a:lnTo>
                  <a:lnTo>
                    <a:pt x="10221" y="488"/>
                  </a:lnTo>
                  <a:lnTo>
                    <a:pt x="10224" y="519"/>
                  </a:lnTo>
                  <a:lnTo>
                    <a:pt x="10224" y="552"/>
                  </a:lnTo>
                  <a:lnTo>
                    <a:pt x="10224" y="552"/>
                  </a:lnTo>
                  <a:lnTo>
                    <a:pt x="10223" y="592"/>
                  </a:lnTo>
                  <a:lnTo>
                    <a:pt x="10220" y="634"/>
                  </a:lnTo>
                  <a:lnTo>
                    <a:pt x="10220" y="634"/>
                  </a:lnTo>
                  <a:lnTo>
                    <a:pt x="10217" y="656"/>
                  </a:lnTo>
                  <a:lnTo>
                    <a:pt x="10213" y="677"/>
                  </a:lnTo>
                  <a:lnTo>
                    <a:pt x="10208" y="700"/>
                  </a:lnTo>
                  <a:lnTo>
                    <a:pt x="10203" y="723"/>
                  </a:lnTo>
                  <a:lnTo>
                    <a:pt x="9529" y="720"/>
                  </a:lnTo>
                  <a:lnTo>
                    <a:pt x="9529" y="720"/>
                  </a:lnTo>
                  <a:lnTo>
                    <a:pt x="9531" y="704"/>
                  </a:lnTo>
                  <a:lnTo>
                    <a:pt x="9533" y="687"/>
                  </a:lnTo>
                  <a:lnTo>
                    <a:pt x="9533" y="687"/>
                  </a:lnTo>
                  <a:lnTo>
                    <a:pt x="9534" y="658"/>
                  </a:lnTo>
                  <a:lnTo>
                    <a:pt x="9534" y="658"/>
                  </a:lnTo>
                  <a:lnTo>
                    <a:pt x="9533" y="632"/>
                  </a:lnTo>
                  <a:lnTo>
                    <a:pt x="9531" y="607"/>
                  </a:lnTo>
                  <a:lnTo>
                    <a:pt x="9525" y="584"/>
                  </a:lnTo>
                  <a:lnTo>
                    <a:pt x="9518" y="563"/>
                  </a:lnTo>
                  <a:lnTo>
                    <a:pt x="9509" y="544"/>
                  </a:lnTo>
                  <a:lnTo>
                    <a:pt x="9499" y="526"/>
                  </a:lnTo>
                  <a:lnTo>
                    <a:pt x="9486" y="510"/>
                  </a:lnTo>
                  <a:lnTo>
                    <a:pt x="9471" y="496"/>
                  </a:lnTo>
                  <a:lnTo>
                    <a:pt x="9471" y="496"/>
                  </a:lnTo>
                  <a:lnTo>
                    <a:pt x="9456" y="483"/>
                  </a:lnTo>
                  <a:lnTo>
                    <a:pt x="9440" y="472"/>
                  </a:lnTo>
                  <a:lnTo>
                    <a:pt x="9423" y="462"/>
                  </a:lnTo>
                  <a:lnTo>
                    <a:pt x="9406" y="452"/>
                  </a:lnTo>
                  <a:lnTo>
                    <a:pt x="9388" y="444"/>
                  </a:lnTo>
                  <a:lnTo>
                    <a:pt x="9372" y="437"/>
                  </a:lnTo>
                  <a:lnTo>
                    <a:pt x="9354" y="431"/>
                  </a:lnTo>
                  <a:lnTo>
                    <a:pt x="9336" y="426"/>
                  </a:lnTo>
                  <a:lnTo>
                    <a:pt x="9336" y="426"/>
                  </a:lnTo>
                  <a:lnTo>
                    <a:pt x="9315" y="422"/>
                  </a:lnTo>
                  <a:lnTo>
                    <a:pt x="9295" y="418"/>
                  </a:lnTo>
                  <a:lnTo>
                    <a:pt x="9276" y="415"/>
                  </a:lnTo>
                  <a:lnTo>
                    <a:pt x="9257" y="414"/>
                  </a:lnTo>
                  <a:lnTo>
                    <a:pt x="9257" y="414"/>
                  </a:lnTo>
                  <a:lnTo>
                    <a:pt x="9221" y="412"/>
                  </a:lnTo>
                  <a:lnTo>
                    <a:pt x="9191" y="410"/>
                  </a:lnTo>
                  <a:lnTo>
                    <a:pt x="9191" y="410"/>
                  </a:lnTo>
                  <a:lnTo>
                    <a:pt x="9163" y="412"/>
                  </a:lnTo>
                  <a:lnTo>
                    <a:pt x="9136" y="415"/>
                  </a:lnTo>
                  <a:lnTo>
                    <a:pt x="9136" y="415"/>
                  </a:lnTo>
                  <a:lnTo>
                    <a:pt x="9108" y="419"/>
                  </a:lnTo>
                  <a:lnTo>
                    <a:pt x="9081" y="426"/>
                  </a:lnTo>
                  <a:lnTo>
                    <a:pt x="9081" y="426"/>
                  </a:lnTo>
                  <a:lnTo>
                    <a:pt x="9063" y="432"/>
                  </a:lnTo>
                  <a:lnTo>
                    <a:pt x="9046" y="438"/>
                  </a:lnTo>
                  <a:lnTo>
                    <a:pt x="9029" y="446"/>
                  </a:lnTo>
                  <a:lnTo>
                    <a:pt x="9013" y="455"/>
                  </a:lnTo>
                  <a:lnTo>
                    <a:pt x="8996" y="464"/>
                  </a:lnTo>
                  <a:lnTo>
                    <a:pt x="8978" y="475"/>
                  </a:lnTo>
                  <a:lnTo>
                    <a:pt x="8962" y="487"/>
                  </a:lnTo>
                  <a:lnTo>
                    <a:pt x="8945" y="500"/>
                  </a:lnTo>
                  <a:lnTo>
                    <a:pt x="8928" y="514"/>
                  </a:lnTo>
                  <a:lnTo>
                    <a:pt x="8912" y="528"/>
                  </a:lnTo>
                  <a:lnTo>
                    <a:pt x="8895" y="544"/>
                  </a:lnTo>
                  <a:lnTo>
                    <a:pt x="8879" y="560"/>
                  </a:lnTo>
                  <a:lnTo>
                    <a:pt x="8862" y="578"/>
                  </a:lnTo>
                  <a:lnTo>
                    <a:pt x="8847" y="595"/>
                  </a:lnTo>
                  <a:lnTo>
                    <a:pt x="8814" y="636"/>
                  </a:lnTo>
                  <a:lnTo>
                    <a:pt x="8814" y="636"/>
                  </a:lnTo>
                  <a:lnTo>
                    <a:pt x="8798" y="657"/>
                  </a:lnTo>
                  <a:lnTo>
                    <a:pt x="8783" y="680"/>
                  </a:lnTo>
                  <a:lnTo>
                    <a:pt x="8767" y="704"/>
                  </a:lnTo>
                  <a:lnTo>
                    <a:pt x="8752" y="729"/>
                  </a:lnTo>
                  <a:lnTo>
                    <a:pt x="8739" y="756"/>
                  </a:lnTo>
                  <a:lnTo>
                    <a:pt x="8725" y="784"/>
                  </a:lnTo>
                  <a:lnTo>
                    <a:pt x="8712" y="813"/>
                  </a:lnTo>
                  <a:lnTo>
                    <a:pt x="8699" y="843"/>
                  </a:lnTo>
                  <a:lnTo>
                    <a:pt x="8686" y="876"/>
                  </a:lnTo>
                  <a:lnTo>
                    <a:pt x="8674" y="908"/>
                  </a:lnTo>
                  <a:lnTo>
                    <a:pt x="8663" y="943"/>
                  </a:lnTo>
                  <a:lnTo>
                    <a:pt x="8651" y="979"/>
                  </a:lnTo>
                  <a:lnTo>
                    <a:pt x="8641" y="1015"/>
                  </a:lnTo>
                  <a:lnTo>
                    <a:pt x="8631" y="1054"/>
                  </a:lnTo>
                  <a:lnTo>
                    <a:pt x="8621" y="1093"/>
                  </a:lnTo>
                  <a:lnTo>
                    <a:pt x="8611" y="1134"/>
                  </a:lnTo>
                  <a:lnTo>
                    <a:pt x="8611" y="1134"/>
                  </a:lnTo>
                  <a:lnTo>
                    <a:pt x="8605" y="1162"/>
                  </a:lnTo>
                  <a:lnTo>
                    <a:pt x="8601" y="1189"/>
                  </a:lnTo>
                  <a:lnTo>
                    <a:pt x="8601" y="1189"/>
                  </a:lnTo>
                  <a:lnTo>
                    <a:pt x="8596" y="1217"/>
                  </a:lnTo>
                  <a:lnTo>
                    <a:pt x="8593" y="1244"/>
                  </a:lnTo>
                  <a:lnTo>
                    <a:pt x="8593" y="1244"/>
                  </a:lnTo>
                  <a:lnTo>
                    <a:pt x="8585" y="1302"/>
                  </a:lnTo>
                  <a:lnTo>
                    <a:pt x="8580" y="1358"/>
                  </a:lnTo>
                  <a:lnTo>
                    <a:pt x="8580" y="1358"/>
                  </a:lnTo>
                  <a:lnTo>
                    <a:pt x="8576" y="1412"/>
                  </a:lnTo>
                  <a:lnTo>
                    <a:pt x="8575" y="1465"/>
                  </a:lnTo>
                  <a:lnTo>
                    <a:pt x="8575" y="1465"/>
                  </a:lnTo>
                  <a:lnTo>
                    <a:pt x="8576" y="1507"/>
                  </a:lnTo>
                  <a:lnTo>
                    <a:pt x="8579" y="1549"/>
                  </a:lnTo>
                  <a:lnTo>
                    <a:pt x="8584" y="1589"/>
                  </a:lnTo>
                  <a:lnTo>
                    <a:pt x="8592" y="1626"/>
                  </a:lnTo>
                  <a:lnTo>
                    <a:pt x="8602" y="1663"/>
                  </a:lnTo>
                  <a:lnTo>
                    <a:pt x="8613" y="1698"/>
                  </a:lnTo>
                  <a:lnTo>
                    <a:pt x="8628" y="1730"/>
                  </a:lnTo>
                  <a:lnTo>
                    <a:pt x="8644" y="1762"/>
                  </a:lnTo>
                  <a:lnTo>
                    <a:pt x="8644" y="1762"/>
                  </a:lnTo>
                  <a:lnTo>
                    <a:pt x="8653" y="1777"/>
                  </a:lnTo>
                  <a:lnTo>
                    <a:pt x="8663" y="1791"/>
                  </a:lnTo>
                  <a:lnTo>
                    <a:pt x="8674" y="1804"/>
                  </a:lnTo>
                  <a:lnTo>
                    <a:pt x="8686" y="1816"/>
                  </a:lnTo>
                  <a:lnTo>
                    <a:pt x="8699" y="1827"/>
                  </a:lnTo>
                  <a:lnTo>
                    <a:pt x="8712" y="1837"/>
                  </a:lnTo>
                  <a:lnTo>
                    <a:pt x="8728" y="1846"/>
                  </a:lnTo>
                  <a:lnTo>
                    <a:pt x="8743" y="1854"/>
                  </a:lnTo>
                  <a:lnTo>
                    <a:pt x="8759" y="1862"/>
                  </a:lnTo>
                  <a:lnTo>
                    <a:pt x="8777" y="1867"/>
                  </a:lnTo>
                  <a:lnTo>
                    <a:pt x="8796" y="1873"/>
                  </a:lnTo>
                  <a:lnTo>
                    <a:pt x="8815" y="1877"/>
                  </a:lnTo>
                  <a:lnTo>
                    <a:pt x="8835" y="1881"/>
                  </a:lnTo>
                  <a:lnTo>
                    <a:pt x="8857" y="1883"/>
                  </a:lnTo>
                  <a:lnTo>
                    <a:pt x="8879" y="1884"/>
                  </a:lnTo>
                  <a:lnTo>
                    <a:pt x="8903" y="1885"/>
                  </a:lnTo>
                  <a:lnTo>
                    <a:pt x="8903" y="1885"/>
                  </a:lnTo>
                  <a:lnTo>
                    <a:pt x="8936" y="1885"/>
                  </a:lnTo>
                  <a:lnTo>
                    <a:pt x="8936" y="1885"/>
                  </a:lnTo>
                  <a:lnTo>
                    <a:pt x="8955" y="1884"/>
                  </a:lnTo>
                  <a:lnTo>
                    <a:pt x="8973" y="1882"/>
                  </a:lnTo>
                  <a:lnTo>
                    <a:pt x="8973" y="1882"/>
                  </a:lnTo>
                  <a:lnTo>
                    <a:pt x="8989" y="1882"/>
                  </a:lnTo>
                  <a:lnTo>
                    <a:pt x="9005" y="1879"/>
                  </a:lnTo>
                  <a:lnTo>
                    <a:pt x="9020" y="1877"/>
                  </a:lnTo>
                  <a:lnTo>
                    <a:pt x="9036" y="1874"/>
                  </a:lnTo>
                  <a:lnTo>
                    <a:pt x="9036" y="1874"/>
                  </a:lnTo>
                  <a:lnTo>
                    <a:pt x="9053" y="1869"/>
                  </a:lnTo>
                  <a:lnTo>
                    <a:pt x="9070" y="1865"/>
                  </a:lnTo>
                  <a:lnTo>
                    <a:pt x="9087" y="1858"/>
                  </a:lnTo>
                  <a:lnTo>
                    <a:pt x="9105" y="1851"/>
                  </a:lnTo>
                  <a:lnTo>
                    <a:pt x="9105" y="1851"/>
                  </a:lnTo>
                  <a:lnTo>
                    <a:pt x="9127" y="1840"/>
                  </a:lnTo>
                  <a:lnTo>
                    <a:pt x="9148" y="1829"/>
                  </a:lnTo>
                  <a:lnTo>
                    <a:pt x="9170" y="1816"/>
                  </a:lnTo>
                  <a:lnTo>
                    <a:pt x="9191" y="1801"/>
                  </a:lnTo>
                  <a:lnTo>
                    <a:pt x="9211" y="1785"/>
                  </a:lnTo>
                  <a:lnTo>
                    <a:pt x="9231" y="1768"/>
                  </a:lnTo>
                  <a:lnTo>
                    <a:pt x="9252" y="1749"/>
                  </a:lnTo>
                  <a:lnTo>
                    <a:pt x="9271" y="1730"/>
                  </a:lnTo>
                  <a:lnTo>
                    <a:pt x="9271" y="1730"/>
                  </a:lnTo>
                  <a:lnTo>
                    <a:pt x="9289" y="1709"/>
                  </a:lnTo>
                  <a:lnTo>
                    <a:pt x="9305" y="1688"/>
                  </a:lnTo>
                  <a:lnTo>
                    <a:pt x="9319" y="1665"/>
                  </a:lnTo>
                  <a:lnTo>
                    <a:pt x="9331" y="1643"/>
                  </a:lnTo>
                  <a:lnTo>
                    <a:pt x="9341" y="1619"/>
                  </a:lnTo>
                  <a:lnTo>
                    <a:pt x="9349" y="1596"/>
                  </a:lnTo>
                  <a:lnTo>
                    <a:pt x="9356" y="1570"/>
                  </a:lnTo>
                  <a:lnTo>
                    <a:pt x="9359" y="1544"/>
                  </a:lnTo>
                  <a:lnTo>
                    <a:pt x="10010" y="1542"/>
                  </a:lnTo>
                  <a:lnTo>
                    <a:pt x="10010" y="1542"/>
                  </a:lnTo>
                  <a:lnTo>
                    <a:pt x="10014" y="1559"/>
                  </a:lnTo>
                  <a:lnTo>
                    <a:pt x="10014" y="1559"/>
                  </a:lnTo>
                  <a:lnTo>
                    <a:pt x="10015" y="1567"/>
                  </a:lnTo>
                  <a:lnTo>
                    <a:pt x="10015" y="1576"/>
                  </a:lnTo>
                  <a:lnTo>
                    <a:pt x="10015" y="1576"/>
                  </a:lnTo>
                  <a:lnTo>
                    <a:pt x="10015" y="1590"/>
                  </a:lnTo>
                  <a:lnTo>
                    <a:pt x="10013" y="1606"/>
                  </a:lnTo>
                  <a:lnTo>
                    <a:pt x="10010" y="1623"/>
                  </a:lnTo>
                  <a:lnTo>
                    <a:pt x="10005" y="1641"/>
                  </a:lnTo>
                  <a:lnTo>
                    <a:pt x="10000" y="1661"/>
                  </a:lnTo>
                  <a:lnTo>
                    <a:pt x="9993" y="1682"/>
                  </a:lnTo>
                  <a:lnTo>
                    <a:pt x="9985" y="1705"/>
                  </a:lnTo>
                  <a:lnTo>
                    <a:pt x="9976" y="1728"/>
                  </a:lnTo>
                  <a:lnTo>
                    <a:pt x="9976" y="1728"/>
                  </a:lnTo>
                  <a:lnTo>
                    <a:pt x="9965" y="1753"/>
                  </a:lnTo>
                  <a:lnTo>
                    <a:pt x="9953" y="1779"/>
                  </a:lnTo>
                  <a:lnTo>
                    <a:pt x="9939" y="1803"/>
                  </a:lnTo>
                  <a:lnTo>
                    <a:pt x="9923" y="1829"/>
                  </a:lnTo>
                  <a:lnTo>
                    <a:pt x="9907" y="1855"/>
                  </a:lnTo>
                  <a:lnTo>
                    <a:pt x="9889" y="1881"/>
                  </a:lnTo>
                  <a:lnTo>
                    <a:pt x="9868" y="1908"/>
                  </a:lnTo>
                  <a:lnTo>
                    <a:pt x="9847" y="1933"/>
                  </a:lnTo>
                  <a:lnTo>
                    <a:pt x="9847" y="1933"/>
                  </a:lnTo>
                  <a:lnTo>
                    <a:pt x="9830" y="1952"/>
                  </a:lnTo>
                  <a:lnTo>
                    <a:pt x="9813" y="1971"/>
                  </a:lnTo>
                  <a:lnTo>
                    <a:pt x="9794" y="1991"/>
                  </a:lnTo>
                  <a:lnTo>
                    <a:pt x="9775" y="2008"/>
                  </a:lnTo>
                  <a:lnTo>
                    <a:pt x="9756" y="2028"/>
                  </a:lnTo>
                  <a:lnTo>
                    <a:pt x="9735" y="2045"/>
                  </a:lnTo>
                  <a:lnTo>
                    <a:pt x="9713" y="2062"/>
                  </a:lnTo>
                  <a:lnTo>
                    <a:pt x="9690" y="2080"/>
                  </a:lnTo>
                  <a:lnTo>
                    <a:pt x="9667" y="2097"/>
                  </a:lnTo>
                  <a:lnTo>
                    <a:pt x="9643" y="2115"/>
                  </a:lnTo>
                  <a:lnTo>
                    <a:pt x="9591" y="2149"/>
                  </a:lnTo>
                  <a:lnTo>
                    <a:pt x="9536" y="2181"/>
                  </a:lnTo>
                  <a:lnTo>
                    <a:pt x="9478" y="2213"/>
                  </a:lnTo>
                  <a:lnTo>
                    <a:pt x="9478" y="2213"/>
                  </a:lnTo>
                  <a:lnTo>
                    <a:pt x="9447" y="2228"/>
                  </a:lnTo>
                  <a:lnTo>
                    <a:pt x="9415" y="2243"/>
                  </a:lnTo>
                  <a:lnTo>
                    <a:pt x="9383" y="2255"/>
                  </a:lnTo>
                  <a:lnTo>
                    <a:pt x="9349" y="2268"/>
                  </a:lnTo>
                  <a:lnTo>
                    <a:pt x="9313" y="2279"/>
                  </a:lnTo>
                  <a:lnTo>
                    <a:pt x="9277" y="2290"/>
                  </a:lnTo>
                  <a:lnTo>
                    <a:pt x="9240" y="2299"/>
                  </a:lnTo>
                  <a:lnTo>
                    <a:pt x="9202" y="2307"/>
                  </a:lnTo>
                  <a:lnTo>
                    <a:pt x="9163" y="2315"/>
                  </a:lnTo>
                  <a:lnTo>
                    <a:pt x="9123" y="2321"/>
                  </a:lnTo>
                  <a:lnTo>
                    <a:pt x="9081" y="2326"/>
                  </a:lnTo>
                  <a:lnTo>
                    <a:pt x="9038" y="2330"/>
                  </a:lnTo>
                  <a:lnTo>
                    <a:pt x="8995" y="2334"/>
                  </a:lnTo>
                  <a:lnTo>
                    <a:pt x="8950" y="2337"/>
                  </a:lnTo>
                  <a:lnTo>
                    <a:pt x="8904" y="2338"/>
                  </a:lnTo>
                  <a:lnTo>
                    <a:pt x="8857" y="2338"/>
                  </a:lnTo>
                  <a:lnTo>
                    <a:pt x="8857" y="2338"/>
                  </a:lnTo>
                  <a:lnTo>
                    <a:pt x="8832" y="2338"/>
                  </a:lnTo>
                  <a:lnTo>
                    <a:pt x="8832" y="2338"/>
                  </a:lnTo>
                  <a:lnTo>
                    <a:pt x="8805" y="2338"/>
                  </a:lnTo>
                  <a:lnTo>
                    <a:pt x="8805" y="2338"/>
                  </a:lnTo>
                  <a:lnTo>
                    <a:pt x="8741" y="2338"/>
                  </a:lnTo>
                  <a:lnTo>
                    <a:pt x="8682" y="2335"/>
                  </a:lnTo>
                  <a:lnTo>
                    <a:pt x="8623" y="2331"/>
                  </a:lnTo>
                  <a:lnTo>
                    <a:pt x="8568" y="2326"/>
                  </a:lnTo>
                  <a:lnTo>
                    <a:pt x="8516" y="2318"/>
                  </a:lnTo>
                  <a:lnTo>
                    <a:pt x="8466" y="2309"/>
                  </a:lnTo>
                  <a:lnTo>
                    <a:pt x="8419" y="2298"/>
                  </a:lnTo>
                  <a:lnTo>
                    <a:pt x="8374" y="2285"/>
                  </a:lnTo>
                  <a:lnTo>
                    <a:pt x="8333" y="2272"/>
                  </a:lnTo>
                  <a:lnTo>
                    <a:pt x="8294" y="2256"/>
                  </a:lnTo>
                  <a:lnTo>
                    <a:pt x="8258" y="2238"/>
                  </a:lnTo>
                  <a:lnTo>
                    <a:pt x="8240" y="2229"/>
                  </a:lnTo>
                  <a:lnTo>
                    <a:pt x="8223" y="2219"/>
                  </a:lnTo>
                  <a:lnTo>
                    <a:pt x="8207" y="2209"/>
                  </a:lnTo>
                  <a:lnTo>
                    <a:pt x="8193" y="2199"/>
                  </a:lnTo>
                  <a:lnTo>
                    <a:pt x="8178" y="2188"/>
                  </a:lnTo>
                  <a:lnTo>
                    <a:pt x="8163" y="2177"/>
                  </a:lnTo>
                  <a:lnTo>
                    <a:pt x="8150" y="2164"/>
                  </a:lnTo>
                  <a:lnTo>
                    <a:pt x="8138" y="2153"/>
                  </a:lnTo>
                  <a:lnTo>
                    <a:pt x="8126" y="2140"/>
                  </a:lnTo>
                  <a:lnTo>
                    <a:pt x="8115" y="2127"/>
                  </a:lnTo>
                  <a:lnTo>
                    <a:pt x="8115" y="2127"/>
                  </a:lnTo>
                  <a:lnTo>
                    <a:pt x="8094" y="2100"/>
                  </a:lnTo>
                  <a:lnTo>
                    <a:pt x="8074" y="2073"/>
                  </a:lnTo>
                  <a:lnTo>
                    <a:pt x="8055" y="2047"/>
                  </a:lnTo>
                  <a:lnTo>
                    <a:pt x="8037" y="2019"/>
                  </a:lnTo>
                  <a:lnTo>
                    <a:pt x="8020" y="1991"/>
                  </a:lnTo>
                  <a:lnTo>
                    <a:pt x="8004" y="1961"/>
                  </a:lnTo>
                  <a:lnTo>
                    <a:pt x="7991" y="1933"/>
                  </a:lnTo>
                  <a:lnTo>
                    <a:pt x="7977" y="1904"/>
                  </a:lnTo>
                  <a:lnTo>
                    <a:pt x="7966" y="1875"/>
                  </a:lnTo>
                  <a:lnTo>
                    <a:pt x="7955" y="1845"/>
                  </a:lnTo>
                  <a:lnTo>
                    <a:pt x="7946" y="1814"/>
                  </a:lnTo>
                  <a:lnTo>
                    <a:pt x="7937" y="1784"/>
                  </a:lnTo>
                  <a:lnTo>
                    <a:pt x="7930" y="1753"/>
                  </a:lnTo>
                  <a:lnTo>
                    <a:pt x="7923" y="1721"/>
                  </a:lnTo>
                  <a:lnTo>
                    <a:pt x="7919" y="1690"/>
                  </a:lnTo>
                  <a:lnTo>
                    <a:pt x="7916" y="1657"/>
                  </a:lnTo>
                  <a:lnTo>
                    <a:pt x="7916" y="1657"/>
                  </a:lnTo>
                  <a:lnTo>
                    <a:pt x="7912" y="1618"/>
                  </a:lnTo>
                  <a:lnTo>
                    <a:pt x="7911" y="1577"/>
                  </a:lnTo>
                  <a:lnTo>
                    <a:pt x="7911" y="1577"/>
                  </a:lnTo>
                  <a:lnTo>
                    <a:pt x="7910" y="1535"/>
                  </a:lnTo>
                  <a:lnTo>
                    <a:pt x="7909" y="1496"/>
                  </a:lnTo>
                  <a:lnTo>
                    <a:pt x="7909" y="1493"/>
                  </a:lnTo>
                  <a:lnTo>
                    <a:pt x="7909" y="1493"/>
                  </a:lnTo>
                  <a:close/>
                  <a:moveTo>
                    <a:pt x="0" y="2290"/>
                  </a:moveTo>
                  <a:lnTo>
                    <a:pt x="457" y="70"/>
                  </a:lnTo>
                  <a:lnTo>
                    <a:pt x="2027" y="70"/>
                  </a:lnTo>
                  <a:lnTo>
                    <a:pt x="1956" y="502"/>
                  </a:lnTo>
                  <a:lnTo>
                    <a:pt x="990" y="502"/>
                  </a:lnTo>
                  <a:lnTo>
                    <a:pt x="892" y="987"/>
                  </a:lnTo>
                  <a:lnTo>
                    <a:pt x="1788" y="987"/>
                  </a:lnTo>
                  <a:lnTo>
                    <a:pt x="1689" y="1443"/>
                  </a:lnTo>
                  <a:lnTo>
                    <a:pt x="798" y="1443"/>
                  </a:lnTo>
                  <a:lnTo>
                    <a:pt x="628" y="2290"/>
                  </a:lnTo>
                  <a:lnTo>
                    <a:pt x="0" y="2290"/>
                  </a:lnTo>
                  <a:lnTo>
                    <a:pt x="0" y="2290"/>
                  </a:lnTo>
                  <a:close/>
                  <a:moveTo>
                    <a:pt x="2073" y="2290"/>
                  </a:moveTo>
                  <a:lnTo>
                    <a:pt x="2554" y="70"/>
                  </a:lnTo>
                  <a:lnTo>
                    <a:pt x="3183" y="70"/>
                  </a:lnTo>
                  <a:lnTo>
                    <a:pt x="2727" y="2290"/>
                  </a:lnTo>
                  <a:lnTo>
                    <a:pt x="2073" y="2290"/>
                  </a:lnTo>
                  <a:lnTo>
                    <a:pt x="2073" y="2290"/>
                  </a:lnTo>
                  <a:close/>
                  <a:moveTo>
                    <a:pt x="3322" y="2290"/>
                  </a:moveTo>
                  <a:lnTo>
                    <a:pt x="3782" y="70"/>
                  </a:lnTo>
                  <a:lnTo>
                    <a:pt x="5496" y="70"/>
                  </a:lnTo>
                  <a:lnTo>
                    <a:pt x="5397" y="502"/>
                  </a:lnTo>
                  <a:lnTo>
                    <a:pt x="4336" y="502"/>
                  </a:lnTo>
                  <a:lnTo>
                    <a:pt x="4239" y="938"/>
                  </a:lnTo>
                  <a:lnTo>
                    <a:pt x="5229" y="938"/>
                  </a:lnTo>
                  <a:lnTo>
                    <a:pt x="5134" y="1397"/>
                  </a:lnTo>
                  <a:lnTo>
                    <a:pt x="4143" y="1397"/>
                  </a:lnTo>
                  <a:lnTo>
                    <a:pt x="4046" y="1830"/>
                  </a:lnTo>
                  <a:lnTo>
                    <a:pt x="5134" y="1830"/>
                  </a:lnTo>
                  <a:lnTo>
                    <a:pt x="5036" y="2290"/>
                  </a:lnTo>
                  <a:lnTo>
                    <a:pt x="3322" y="22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92"/>
              <a:endParaRPr lang="pt-BR" dirty="0">
                <a:solidFill>
                  <a:srgbClr val="3D4652"/>
                </a:solidFill>
              </a:endParaRPr>
            </a:p>
          </p:txBody>
        </p:sp>
        <p:sp>
          <p:nvSpPr>
            <p:cNvPr id="15" name="Freeform 7"/>
            <p:cNvSpPr>
              <a:spLocks/>
            </p:cNvSpPr>
            <p:nvPr/>
          </p:nvSpPr>
          <p:spPr bwMode="auto">
            <a:xfrm>
              <a:off x="3652838" y="6489701"/>
              <a:ext cx="90488" cy="100013"/>
            </a:xfrm>
            <a:custGeom>
              <a:avLst/>
              <a:gdLst>
                <a:gd name="T0" fmla="*/ 175 w 342"/>
                <a:gd name="T1" fmla="*/ 313 h 378"/>
                <a:gd name="T2" fmla="*/ 139 w 342"/>
                <a:gd name="T3" fmla="*/ 324 h 378"/>
                <a:gd name="T4" fmla="*/ 113 w 342"/>
                <a:gd name="T5" fmla="*/ 319 h 378"/>
                <a:gd name="T6" fmla="*/ 94 w 342"/>
                <a:gd name="T7" fmla="*/ 306 h 378"/>
                <a:gd name="T8" fmla="*/ 83 w 342"/>
                <a:gd name="T9" fmla="*/ 285 h 378"/>
                <a:gd name="T10" fmla="*/ 79 w 342"/>
                <a:gd name="T11" fmla="*/ 257 h 378"/>
                <a:gd name="T12" fmla="*/ 82 w 342"/>
                <a:gd name="T13" fmla="*/ 224 h 378"/>
                <a:gd name="T14" fmla="*/ 91 w 342"/>
                <a:gd name="T15" fmla="*/ 186 h 378"/>
                <a:gd name="T16" fmla="*/ 108 w 342"/>
                <a:gd name="T17" fmla="*/ 143 h 378"/>
                <a:gd name="T18" fmla="*/ 128 w 342"/>
                <a:gd name="T19" fmla="*/ 108 h 378"/>
                <a:gd name="T20" fmla="*/ 144 w 342"/>
                <a:gd name="T21" fmla="*/ 88 h 378"/>
                <a:gd name="T22" fmla="*/ 169 w 342"/>
                <a:gd name="T23" fmla="*/ 68 h 378"/>
                <a:gd name="T24" fmla="*/ 197 w 342"/>
                <a:gd name="T25" fmla="*/ 57 h 378"/>
                <a:gd name="T26" fmla="*/ 218 w 342"/>
                <a:gd name="T27" fmla="*/ 55 h 378"/>
                <a:gd name="T28" fmla="*/ 248 w 342"/>
                <a:gd name="T29" fmla="*/ 64 h 378"/>
                <a:gd name="T30" fmla="*/ 259 w 342"/>
                <a:gd name="T31" fmla="*/ 80 h 378"/>
                <a:gd name="T32" fmla="*/ 264 w 342"/>
                <a:gd name="T33" fmla="*/ 120 h 378"/>
                <a:gd name="T34" fmla="*/ 342 w 342"/>
                <a:gd name="T35" fmla="*/ 109 h 378"/>
                <a:gd name="T36" fmla="*/ 342 w 342"/>
                <a:gd name="T37" fmla="*/ 87 h 378"/>
                <a:gd name="T38" fmla="*/ 335 w 342"/>
                <a:gd name="T39" fmla="*/ 60 h 378"/>
                <a:gd name="T40" fmla="*/ 322 w 342"/>
                <a:gd name="T41" fmla="*/ 38 h 378"/>
                <a:gd name="T42" fmla="*/ 307 w 342"/>
                <a:gd name="T43" fmla="*/ 25 h 378"/>
                <a:gd name="T44" fmla="*/ 275 w 342"/>
                <a:gd name="T45" fmla="*/ 8 h 378"/>
                <a:gd name="T46" fmla="*/ 233 w 342"/>
                <a:gd name="T47" fmla="*/ 1 h 378"/>
                <a:gd name="T48" fmla="*/ 200 w 342"/>
                <a:gd name="T49" fmla="*/ 1 h 378"/>
                <a:gd name="T50" fmla="*/ 150 w 342"/>
                <a:gd name="T51" fmla="*/ 11 h 378"/>
                <a:gd name="T52" fmla="*/ 106 w 342"/>
                <a:gd name="T53" fmla="*/ 36 h 378"/>
                <a:gd name="T54" fmla="*/ 80 w 342"/>
                <a:gd name="T55" fmla="*/ 58 h 378"/>
                <a:gd name="T56" fmla="*/ 46 w 342"/>
                <a:gd name="T57" fmla="*/ 102 h 378"/>
                <a:gd name="T58" fmla="*/ 20 w 342"/>
                <a:gd name="T59" fmla="*/ 156 h 378"/>
                <a:gd name="T60" fmla="*/ 8 w 342"/>
                <a:gd name="T61" fmla="*/ 196 h 378"/>
                <a:gd name="T62" fmla="*/ 1 w 342"/>
                <a:gd name="T63" fmla="*/ 235 h 378"/>
                <a:gd name="T64" fmla="*/ 0 w 342"/>
                <a:gd name="T65" fmla="*/ 253 h 378"/>
                <a:gd name="T66" fmla="*/ 6 w 342"/>
                <a:gd name="T67" fmla="*/ 293 h 378"/>
                <a:gd name="T68" fmla="*/ 21 w 342"/>
                <a:gd name="T69" fmla="*/ 325 h 378"/>
                <a:gd name="T70" fmla="*/ 37 w 342"/>
                <a:gd name="T71" fmla="*/ 344 h 378"/>
                <a:gd name="T72" fmla="*/ 67 w 342"/>
                <a:gd name="T73" fmla="*/ 364 h 378"/>
                <a:gd name="T74" fmla="*/ 106 w 342"/>
                <a:gd name="T75" fmla="*/ 376 h 378"/>
                <a:gd name="T76" fmla="*/ 134 w 342"/>
                <a:gd name="T77" fmla="*/ 378 h 378"/>
                <a:gd name="T78" fmla="*/ 181 w 342"/>
                <a:gd name="T79" fmla="*/ 373 h 378"/>
                <a:gd name="T80" fmla="*/ 222 w 342"/>
                <a:gd name="T81" fmla="*/ 359 h 378"/>
                <a:gd name="T82" fmla="*/ 246 w 342"/>
                <a:gd name="T83" fmla="*/ 343 h 378"/>
                <a:gd name="T84" fmla="*/ 276 w 342"/>
                <a:gd name="T85" fmla="*/ 315 h 378"/>
                <a:gd name="T86" fmla="*/ 297 w 342"/>
                <a:gd name="T87" fmla="*/ 278 h 378"/>
                <a:gd name="T88" fmla="*/ 221 w 342"/>
                <a:gd name="T89" fmla="*/ 251 h 378"/>
                <a:gd name="T90" fmla="*/ 205 w 342"/>
                <a:gd name="T91" fmla="*/ 281 h 378"/>
                <a:gd name="T92" fmla="*/ 186 w 342"/>
                <a:gd name="T93" fmla="*/ 305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2" h="378">
                  <a:moveTo>
                    <a:pt x="186" y="305"/>
                  </a:moveTo>
                  <a:lnTo>
                    <a:pt x="186" y="305"/>
                  </a:lnTo>
                  <a:lnTo>
                    <a:pt x="175" y="313"/>
                  </a:lnTo>
                  <a:lnTo>
                    <a:pt x="164" y="318"/>
                  </a:lnTo>
                  <a:lnTo>
                    <a:pt x="151" y="323"/>
                  </a:lnTo>
                  <a:lnTo>
                    <a:pt x="139" y="324"/>
                  </a:lnTo>
                  <a:lnTo>
                    <a:pt x="139" y="324"/>
                  </a:lnTo>
                  <a:lnTo>
                    <a:pt x="126" y="323"/>
                  </a:lnTo>
                  <a:lnTo>
                    <a:pt x="113" y="319"/>
                  </a:lnTo>
                  <a:lnTo>
                    <a:pt x="103" y="314"/>
                  </a:lnTo>
                  <a:lnTo>
                    <a:pt x="99" y="311"/>
                  </a:lnTo>
                  <a:lnTo>
                    <a:pt x="94" y="306"/>
                  </a:lnTo>
                  <a:lnTo>
                    <a:pt x="94" y="306"/>
                  </a:lnTo>
                  <a:lnTo>
                    <a:pt x="88" y="296"/>
                  </a:lnTo>
                  <a:lnTo>
                    <a:pt x="83" y="285"/>
                  </a:lnTo>
                  <a:lnTo>
                    <a:pt x="80" y="271"/>
                  </a:lnTo>
                  <a:lnTo>
                    <a:pt x="79" y="257"/>
                  </a:lnTo>
                  <a:lnTo>
                    <a:pt x="79" y="257"/>
                  </a:lnTo>
                  <a:lnTo>
                    <a:pt x="80" y="241"/>
                  </a:lnTo>
                  <a:lnTo>
                    <a:pt x="82" y="224"/>
                  </a:lnTo>
                  <a:lnTo>
                    <a:pt x="82" y="224"/>
                  </a:lnTo>
                  <a:lnTo>
                    <a:pt x="86" y="205"/>
                  </a:lnTo>
                  <a:lnTo>
                    <a:pt x="91" y="186"/>
                  </a:lnTo>
                  <a:lnTo>
                    <a:pt x="91" y="186"/>
                  </a:lnTo>
                  <a:lnTo>
                    <a:pt x="97" y="171"/>
                  </a:lnTo>
                  <a:lnTo>
                    <a:pt x="102" y="157"/>
                  </a:lnTo>
                  <a:lnTo>
                    <a:pt x="108" y="143"/>
                  </a:lnTo>
                  <a:lnTo>
                    <a:pt x="114" y="130"/>
                  </a:lnTo>
                  <a:lnTo>
                    <a:pt x="121" y="119"/>
                  </a:lnTo>
                  <a:lnTo>
                    <a:pt x="128" y="108"/>
                  </a:lnTo>
                  <a:lnTo>
                    <a:pt x="136" y="97"/>
                  </a:lnTo>
                  <a:lnTo>
                    <a:pt x="144" y="88"/>
                  </a:lnTo>
                  <a:lnTo>
                    <a:pt x="144" y="88"/>
                  </a:lnTo>
                  <a:lnTo>
                    <a:pt x="153" y="81"/>
                  </a:lnTo>
                  <a:lnTo>
                    <a:pt x="160" y="74"/>
                  </a:lnTo>
                  <a:lnTo>
                    <a:pt x="169" y="68"/>
                  </a:lnTo>
                  <a:lnTo>
                    <a:pt x="178" y="63"/>
                  </a:lnTo>
                  <a:lnTo>
                    <a:pt x="189" y="59"/>
                  </a:lnTo>
                  <a:lnTo>
                    <a:pt x="197" y="57"/>
                  </a:lnTo>
                  <a:lnTo>
                    <a:pt x="208" y="55"/>
                  </a:lnTo>
                  <a:lnTo>
                    <a:pt x="218" y="55"/>
                  </a:lnTo>
                  <a:lnTo>
                    <a:pt x="218" y="55"/>
                  </a:lnTo>
                  <a:lnTo>
                    <a:pt x="230" y="56"/>
                  </a:lnTo>
                  <a:lnTo>
                    <a:pt x="240" y="58"/>
                  </a:lnTo>
                  <a:lnTo>
                    <a:pt x="248" y="64"/>
                  </a:lnTo>
                  <a:lnTo>
                    <a:pt x="255" y="71"/>
                  </a:lnTo>
                  <a:lnTo>
                    <a:pt x="255" y="71"/>
                  </a:lnTo>
                  <a:lnTo>
                    <a:pt x="259" y="80"/>
                  </a:lnTo>
                  <a:lnTo>
                    <a:pt x="263" y="91"/>
                  </a:lnTo>
                  <a:lnTo>
                    <a:pt x="264" y="104"/>
                  </a:lnTo>
                  <a:lnTo>
                    <a:pt x="264" y="120"/>
                  </a:lnTo>
                  <a:lnTo>
                    <a:pt x="341" y="120"/>
                  </a:lnTo>
                  <a:lnTo>
                    <a:pt x="341" y="120"/>
                  </a:lnTo>
                  <a:lnTo>
                    <a:pt x="342" y="109"/>
                  </a:lnTo>
                  <a:lnTo>
                    <a:pt x="342" y="97"/>
                  </a:lnTo>
                  <a:lnTo>
                    <a:pt x="342" y="97"/>
                  </a:lnTo>
                  <a:lnTo>
                    <a:pt x="342" y="87"/>
                  </a:lnTo>
                  <a:lnTo>
                    <a:pt x="341" y="78"/>
                  </a:lnTo>
                  <a:lnTo>
                    <a:pt x="339" y="69"/>
                  </a:lnTo>
                  <a:lnTo>
                    <a:pt x="335" y="60"/>
                  </a:lnTo>
                  <a:lnTo>
                    <a:pt x="332" y="53"/>
                  </a:lnTo>
                  <a:lnTo>
                    <a:pt x="328" y="46"/>
                  </a:lnTo>
                  <a:lnTo>
                    <a:pt x="322" y="38"/>
                  </a:lnTo>
                  <a:lnTo>
                    <a:pt x="316" y="31"/>
                  </a:lnTo>
                  <a:lnTo>
                    <a:pt x="316" y="31"/>
                  </a:lnTo>
                  <a:lnTo>
                    <a:pt x="307" y="25"/>
                  </a:lnTo>
                  <a:lnTo>
                    <a:pt x="297" y="18"/>
                  </a:lnTo>
                  <a:lnTo>
                    <a:pt x="287" y="12"/>
                  </a:lnTo>
                  <a:lnTo>
                    <a:pt x="275" y="8"/>
                  </a:lnTo>
                  <a:lnTo>
                    <a:pt x="263" y="4"/>
                  </a:lnTo>
                  <a:lnTo>
                    <a:pt x="248" y="2"/>
                  </a:lnTo>
                  <a:lnTo>
                    <a:pt x="233" y="1"/>
                  </a:lnTo>
                  <a:lnTo>
                    <a:pt x="217" y="0"/>
                  </a:lnTo>
                  <a:lnTo>
                    <a:pt x="217" y="0"/>
                  </a:lnTo>
                  <a:lnTo>
                    <a:pt x="200" y="1"/>
                  </a:lnTo>
                  <a:lnTo>
                    <a:pt x="182" y="3"/>
                  </a:lnTo>
                  <a:lnTo>
                    <a:pt x="166" y="7"/>
                  </a:lnTo>
                  <a:lnTo>
                    <a:pt x="150" y="11"/>
                  </a:lnTo>
                  <a:lnTo>
                    <a:pt x="135" y="18"/>
                  </a:lnTo>
                  <a:lnTo>
                    <a:pt x="120" y="26"/>
                  </a:lnTo>
                  <a:lnTo>
                    <a:pt x="106" y="36"/>
                  </a:lnTo>
                  <a:lnTo>
                    <a:pt x="92" y="46"/>
                  </a:lnTo>
                  <a:lnTo>
                    <a:pt x="92" y="46"/>
                  </a:lnTo>
                  <a:lnTo>
                    <a:pt x="80" y="58"/>
                  </a:lnTo>
                  <a:lnTo>
                    <a:pt x="67" y="72"/>
                  </a:lnTo>
                  <a:lnTo>
                    <a:pt x="56" y="86"/>
                  </a:lnTo>
                  <a:lnTo>
                    <a:pt x="46" y="102"/>
                  </a:lnTo>
                  <a:lnTo>
                    <a:pt x="37" y="119"/>
                  </a:lnTo>
                  <a:lnTo>
                    <a:pt x="28" y="137"/>
                  </a:lnTo>
                  <a:lnTo>
                    <a:pt x="20" y="156"/>
                  </a:lnTo>
                  <a:lnTo>
                    <a:pt x="14" y="177"/>
                  </a:lnTo>
                  <a:lnTo>
                    <a:pt x="14" y="177"/>
                  </a:lnTo>
                  <a:lnTo>
                    <a:pt x="8" y="196"/>
                  </a:lnTo>
                  <a:lnTo>
                    <a:pt x="3" y="216"/>
                  </a:lnTo>
                  <a:lnTo>
                    <a:pt x="3" y="216"/>
                  </a:lnTo>
                  <a:lnTo>
                    <a:pt x="1" y="235"/>
                  </a:lnTo>
                  <a:lnTo>
                    <a:pt x="0" y="252"/>
                  </a:lnTo>
                  <a:lnTo>
                    <a:pt x="0" y="253"/>
                  </a:lnTo>
                  <a:lnTo>
                    <a:pt x="0" y="253"/>
                  </a:lnTo>
                  <a:lnTo>
                    <a:pt x="1" y="267"/>
                  </a:lnTo>
                  <a:lnTo>
                    <a:pt x="2" y="280"/>
                  </a:lnTo>
                  <a:lnTo>
                    <a:pt x="6" y="293"/>
                  </a:lnTo>
                  <a:lnTo>
                    <a:pt x="10" y="304"/>
                  </a:lnTo>
                  <a:lnTo>
                    <a:pt x="15" y="315"/>
                  </a:lnTo>
                  <a:lnTo>
                    <a:pt x="21" y="325"/>
                  </a:lnTo>
                  <a:lnTo>
                    <a:pt x="28" y="335"/>
                  </a:lnTo>
                  <a:lnTo>
                    <a:pt x="37" y="344"/>
                  </a:lnTo>
                  <a:lnTo>
                    <a:pt x="37" y="344"/>
                  </a:lnTo>
                  <a:lnTo>
                    <a:pt x="46" y="352"/>
                  </a:lnTo>
                  <a:lnTo>
                    <a:pt x="56" y="359"/>
                  </a:lnTo>
                  <a:lnTo>
                    <a:pt x="67" y="364"/>
                  </a:lnTo>
                  <a:lnTo>
                    <a:pt x="80" y="369"/>
                  </a:lnTo>
                  <a:lnTo>
                    <a:pt x="92" y="373"/>
                  </a:lnTo>
                  <a:lnTo>
                    <a:pt x="106" y="376"/>
                  </a:lnTo>
                  <a:lnTo>
                    <a:pt x="119" y="378"/>
                  </a:lnTo>
                  <a:lnTo>
                    <a:pt x="134" y="378"/>
                  </a:lnTo>
                  <a:lnTo>
                    <a:pt x="134" y="378"/>
                  </a:lnTo>
                  <a:lnTo>
                    <a:pt x="150" y="378"/>
                  </a:lnTo>
                  <a:lnTo>
                    <a:pt x="166" y="376"/>
                  </a:lnTo>
                  <a:lnTo>
                    <a:pt x="181" y="373"/>
                  </a:lnTo>
                  <a:lnTo>
                    <a:pt x="195" y="369"/>
                  </a:lnTo>
                  <a:lnTo>
                    <a:pt x="209" y="364"/>
                  </a:lnTo>
                  <a:lnTo>
                    <a:pt x="222" y="359"/>
                  </a:lnTo>
                  <a:lnTo>
                    <a:pt x="234" y="352"/>
                  </a:lnTo>
                  <a:lnTo>
                    <a:pt x="246" y="343"/>
                  </a:lnTo>
                  <a:lnTo>
                    <a:pt x="246" y="343"/>
                  </a:lnTo>
                  <a:lnTo>
                    <a:pt x="257" y="335"/>
                  </a:lnTo>
                  <a:lnTo>
                    <a:pt x="267" y="325"/>
                  </a:lnTo>
                  <a:lnTo>
                    <a:pt x="276" y="315"/>
                  </a:lnTo>
                  <a:lnTo>
                    <a:pt x="285" y="304"/>
                  </a:lnTo>
                  <a:lnTo>
                    <a:pt x="292" y="291"/>
                  </a:lnTo>
                  <a:lnTo>
                    <a:pt x="297" y="278"/>
                  </a:lnTo>
                  <a:lnTo>
                    <a:pt x="303" y="265"/>
                  </a:lnTo>
                  <a:lnTo>
                    <a:pt x="306" y="251"/>
                  </a:lnTo>
                  <a:lnTo>
                    <a:pt x="221" y="251"/>
                  </a:lnTo>
                  <a:lnTo>
                    <a:pt x="221" y="251"/>
                  </a:lnTo>
                  <a:lnTo>
                    <a:pt x="214" y="267"/>
                  </a:lnTo>
                  <a:lnTo>
                    <a:pt x="205" y="281"/>
                  </a:lnTo>
                  <a:lnTo>
                    <a:pt x="196" y="294"/>
                  </a:lnTo>
                  <a:lnTo>
                    <a:pt x="186" y="305"/>
                  </a:lnTo>
                  <a:lnTo>
                    <a:pt x="186" y="3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92"/>
              <a:endParaRPr lang="pt-BR" dirty="0">
                <a:solidFill>
                  <a:srgbClr val="3D4652"/>
                </a:solidFill>
              </a:endParaRPr>
            </a:p>
          </p:txBody>
        </p:sp>
        <p:sp>
          <p:nvSpPr>
            <p:cNvPr id="16" name="Freeform 8"/>
            <p:cNvSpPr>
              <a:spLocks/>
            </p:cNvSpPr>
            <p:nvPr/>
          </p:nvSpPr>
          <p:spPr bwMode="auto">
            <a:xfrm>
              <a:off x="3663950" y="6596063"/>
              <a:ext cx="30163" cy="19050"/>
            </a:xfrm>
            <a:custGeom>
              <a:avLst/>
              <a:gdLst>
                <a:gd name="T0" fmla="*/ 0 w 111"/>
                <a:gd name="T1" fmla="*/ 72 h 72"/>
                <a:gd name="T2" fmla="*/ 66 w 111"/>
                <a:gd name="T3" fmla="*/ 72 h 72"/>
                <a:gd name="T4" fmla="*/ 111 w 111"/>
                <a:gd name="T5" fmla="*/ 0 h 72"/>
                <a:gd name="T6" fmla="*/ 54 w 111"/>
                <a:gd name="T7" fmla="*/ 0 h 72"/>
                <a:gd name="T8" fmla="*/ 0 w 111"/>
                <a:gd name="T9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72">
                  <a:moveTo>
                    <a:pt x="0" y="72"/>
                  </a:moveTo>
                  <a:lnTo>
                    <a:pt x="66" y="72"/>
                  </a:lnTo>
                  <a:lnTo>
                    <a:pt x="111" y="0"/>
                  </a:lnTo>
                  <a:lnTo>
                    <a:pt x="54" y="0"/>
                  </a:lnTo>
                  <a:lnTo>
                    <a:pt x="0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92"/>
              <a:endParaRPr lang="pt-BR" dirty="0">
                <a:solidFill>
                  <a:srgbClr val="3D4652"/>
                </a:solidFill>
              </a:endParaRPr>
            </a:p>
          </p:txBody>
        </p:sp>
        <p:sp>
          <p:nvSpPr>
            <p:cNvPr id="17" name="Freeform 9"/>
            <p:cNvSpPr>
              <a:spLocks/>
            </p:cNvSpPr>
            <p:nvPr/>
          </p:nvSpPr>
          <p:spPr bwMode="auto">
            <a:xfrm>
              <a:off x="5637213" y="6492876"/>
              <a:ext cx="109538" cy="95250"/>
            </a:xfrm>
            <a:custGeom>
              <a:avLst/>
              <a:gdLst>
                <a:gd name="T0" fmla="*/ 377 w 412"/>
                <a:gd name="T1" fmla="*/ 0 h 363"/>
                <a:gd name="T2" fmla="*/ 341 w 412"/>
                <a:gd name="T3" fmla="*/ 0 h 363"/>
                <a:gd name="T4" fmla="*/ 259 w 412"/>
                <a:gd name="T5" fmla="*/ 301 h 363"/>
                <a:gd name="T6" fmla="*/ 211 w 412"/>
                <a:gd name="T7" fmla="*/ 0 h 363"/>
                <a:gd name="T8" fmla="*/ 159 w 412"/>
                <a:gd name="T9" fmla="*/ 0 h 363"/>
                <a:gd name="T10" fmla="*/ 109 w 412"/>
                <a:gd name="T11" fmla="*/ 0 h 363"/>
                <a:gd name="T12" fmla="*/ 0 w 412"/>
                <a:gd name="T13" fmla="*/ 363 h 363"/>
                <a:gd name="T14" fmla="*/ 36 w 412"/>
                <a:gd name="T15" fmla="*/ 363 h 363"/>
                <a:gd name="T16" fmla="*/ 71 w 412"/>
                <a:gd name="T17" fmla="*/ 363 h 363"/>
                <a:gd name="T18" fmla="*/ 158 w 412"/>
                <a:gd name="T19" fmla="*/ 52 h 363"/>
                <a:gd name="T20" fmla="*/ 210 w 412"/>
                <a:gd name="T21" fmla="*/ 363 h 363"/>
                <a:gd name="T22" fmla="*/ 257 w 412"/>
                <a:gd name="T23" fmla="*/ 362 h 363"/>
                <a:gd name="T24" fmla="*/ 303 w 412"/>
                <a:gd name="T25" fmla="*/ 362 h 363"/>
                <a:gd name="T26" fmla="*/ 412 w 412"/>
                <a:gd name="T27" fmla="*/ 0 h 363"/>
                <a:gd name="T28" fmla="*/ 377 w 412"/>
                <a:gd name="T29" fmla="*/ 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2" h="363">
                  <a:moveTo>
                    <a:pt x="377" y="0"/>
                  </a:moveTo>
                  <a:lnTo>
                    <a:pt x="341" y="0"/>
                  </a:lnTo>
                  <a:lnTo>
                    <a:pt x="259" y="301"/>
                  </a:lnTo>
                  <a:lnTo>
                    <a:pt x="211" y="0"/>
                  </a:lnTo>
                  <a:lnTo>
                    <a:pt x="159" y="0"/>
                  </a:lnTo>
                  <a:lnTo>
                    <a:pt x="109" y="0"/>
                  </a:lnTo>
                  <a:lnTo>
                    <a:pt x="0" y="363"/>
                  </a:lnTo>
                  <a:lnTo>
                    <a:pt x="36" y="363"/>
                  </a:lnTo>
                  <a:lnTo>
                    <a:pt x="71" y="363"/>
                  </a:lnTo>
                  <a:lnTo>
                    <a:pt x="158" y="52"/>
                  </a:lnTo>
                  <a:lnTo>
                    <a:pt x="210" y="363"/>
                  </a:lnTo>
                  <a:lnTo>
                    <a:pt x="257" y="362"/>
                  </a:lnTo>
                  <a:lnTo>
                    <a:pt x="303" y="362"/>
                  </a:lnTo>
                  <a:lnTo>
                    <a:pt x="412" y="0"/>
                  </a:lnTo>
                  <a:lnTo>
                    <a:pt x="37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92"/>
              <a:endParaRPr lang="pt-BR" dirty="0">
                <a:solidFill>
                  <a:srgbClr val="3D4652"/>
                </a:solidFill>
              </a:endParaRPr>
            </a:p>
          </p:txBody>
        </p:sp>
        <p:sp>
          <p:nvSpPr>
            <p:cNvPr id="18" name="Freeform 10"/>
            <p:cNvSpPr>
              <a:spLocks noEditPoints="1"/>
            </p:cNvSpPr>
            <p:nvPr/>
          </p:nvSpPr>
          <p:spPr bwMode="auto">
            <a:xfrm>
              <a:off x="3552825" y="6492876"/>
              <a:ext cx="93663" cy="95250"/>
            </a:xfrm>
            <a:custGeom>
              <a:avLst/>
              <a:gdLst>
                <a:gd name="T0" fmla="*/ 327 w 358"/>
                <a:gd name="T1" fmla="*/ 18 h 363"/>
                <a:gd name="T2" fmla="*/ 309 w 358"/>
                <a:gd name="T3" fmla="*/ 10 h 363"/>
                <a:gd name="T4" fmla="*/ 285 w 358"/>
                <a:gd name="T5" fmla="*/ 4 h 363"/>
                <a:gd name="T6" fmla="*/ 257 w 358"/>
                <a:gd name="T7" fmla="*/ 1 h 363"/>
                <a:gd name="T8" fmla="*/ 152 w 358"/>
                <a:gd name="T9" fmla="*/ 0 h 363"/>
                <a:gd name="T10" fmla="*/ 0 w 358"/>
                <a:gd name="T11" fmla="*/ 363 h 363"/>
                <a:gd name="T12" fmla="*/ 80 w 358"/>
                <a:gd name="T13" fmla="*/ 363 h 363"/>
                <a:gd name="T14" fmla="*/ 124 w 358"/>
                <a:gd name="T15" fmla="*/ 215 h 363"/>
                <a:gd name="T16" fmla="*/ 179 w 358"/>
                <a:gd name="T17" fmla="*/ 215 h 363"/>
                <a:gd name="T18" fmla="*/ 198 w 358"/>
                <a:gd name="T19" fmla="*/ 217 h 363"/>
                <a:gd name="T20" fmla="*/ 211 w 358"/>
                <a:gd name="T21" fmla="*/ 224 h 363"/>
                <a:gd name="T22" fmla="*/ 216 w 358"/>
                <a:gd name="T23" fmla="*/ 230 h 363"/>
                <a:gd name="T24" fmla="*/ 220 w 358"/>
                <a:gd name="T25" fmla="*/ 243 h 363"/>
                <a:gd name="T26" fmla="*/ 219 w 358"/>
                <a:gd name="T27" fmla="*/ 304 h 363"/>
                <a:gd name="T28" fmla="*/ 218 w 358"/>
                <a:gd name="T29" fmla="*/ 333 h 363"/>
                <a:gd name="T30" fmla="*/ 219 w 358"/>
                <a:gd name="T31" fmla="*/ 347 h 363"/>
                <a:gd name="T32" fmla="*/ 258 w 358"/>
                <a:gd name="T33" fmla="*/ 362 h 363"/>
                <a:gd name="T34" fmla="*/ 296 w 358"/>
                <a:gd name="T35" fmla="*/ 362 h 363"/>
                <a:gd name="T36" fmla="*/ 294 w 358"/>
                <a:gd name="T37" fmla="*/ 344 h 363"/>
                <a:gd name="T38" fmla="*/ 294 w 358"/>
                <a:gd name="T39" fmla="*/ 303 h 363"/>
                <a:gd name="T40" fmla="*/ 295 w 358"/>
                <a:gd name="T41" fmla="*/ 274 h 363"/>
                <a:gd name="T42" fmla="*/ 297 w 358"/>
                <a:gd name="T43" fmla="*/ 243 h 363"/>
                <a:gd name="T44" fmla="*/ 296 w 358"/>
                <a:gd name="T45" fmla="*/ 227 h 363"/>
                <a:gd name="T46" fmla="*/ 293 w 358"/>
                <a:gd name="T47" fmla="*/ 214 h 363"/>
                <a:gd name="T48" fmla="*/ 286 w 358"/>
                <a:gd name="T49" fmla="*/ 204 h 363"/>
                <a:gd name="T50" fmla="*/ 275 w 358"/>
                <a:gd name="T51" fmla="*/ 196 h 363"/>
                <a:gd name="T52" fmla="*/ 264 w 358"/>
                <a:gd name="T53" fmla="*/ 190 h 363"/>
                <a:gd name="T54" fmla="*/ 248 w 358"/>
                <a:gd name="T55" fmla="*/ 187 h 363"/>
                <a:gd name="T56" fmla="*/ 286 w 358"/>
                <a:gd name="T57" fmla="*/ 177 h 363"/>
                <a:gd name="T58" fmla="*/ 318 w 358"/>
                <a:gd name="T59" fmla="*/ 160 h 363"/>
                <a:gd name="T60" fmla="*/ 328 w 358"/>
                <a:gd name="T61" fmla="*/ 152 h 363"/>
                <a:gd name="T62" fmla="*/ 342 w 358"/>
                <a:gd name="T63" fmla="*/ 134 h 363"/>
                <a:gd name="T64" fmla="*/ 352 w 358"/>
                <a:gd name="T65" fmla="*/ 114 h 363"/>
                <a:gd name="T66" fmla="*/ 358 w 358"/>
                <a:gd name="T67" fmla="*/ 92 h 363"/>
                <a:gd name="T68" fmla="*/ 358 w 358"/>
                <a:gd name="T69" fmla="*/ 79 h 363"/>
                <a:gd name="T70" fmla="*/ 357 w 358"/>
                <a:gd name="T71" fmla="*/ 59 h 363"/>
                <a:gd name="T72" fmla="*/ 350 w 358"/>
                <a:gd name="T73" fmla="*/ 42 h 363"/>
                <a:gd name="T74" fmla="*/ 341 w 358"/>
                <a:gd name="T75" fmla="*/ 29 h 363"/>
                <a:gd name="T76" fmla="*/ 327 w 358"/>
                <a:gd name="T77" fmla="*/ 18 h 363"/>
                <a:gd name="T78" fmla="*/ 254 w 358"/>
                <a:gd name="T79" fmla="*/ 141 h 363"/>
                <a:gd name="T80" fmla="*/ 247 w 358"/>
                <a:gd name="T81" fmla="*/ 146 h 363"/>
                <a:gd name="T82" fmla="*/ 231 w 358"/>
                <a:gd name="T83" fmla="*/ 152 h 363"/>
                <a:gd name="T84" fmla="*/ 203 w 358"/>
                <a:gd name="T85" fmla="*/ 158 h 363"/>
                <a:gd name="T86" fmla="*/ 140 w 358"/>
                <a:gd name="T87" fmla="*/ 159 h 363"/>
                <a:gd name="T88" fmla="*/ 219 w 358"/>
                <a:gd name="T89" fmla="*/ 55 h 363"/>
                <a:gd name="T90" fmla="*/ 233 w 358"/>
                <a:gd name="T91" fmla="*/ 56 h 363"/>
                <a:gd name="T92" fmla="*/ 256 w 358"/>
                <a:gd name="T93" fmla="*/ 60 h 363"/>
                <a:gd name="T94" fmla="*/ 265 w 358"/>
                <a:gd name="T95" fmla="*/ 65 h 363"/>
                <a:gd name="T96" fmla="*/ 276 w 358"/>
                <a:gd name="T97" fmla="*/ 77 h 363"/>
                <a:gd name="T98" fmla="*/ 281 w 358"/>
                <a:gd name="T99" fmla="*/ 94 h 363"/>
                <a:gd name="T100" fmla="*/ 279 w 358"/>
                <a:gd name="T101" fmla="*/ 101 h 363"/>
                <a:gd name="T102" fmla="*/ 276 w 358"/>
                <a:gd name="T103" fmla="*/ 114 h 363"/>
                <a:gd name="T104" fmla="*/ 269 w 358"/>
                <a:gd name="T105" fmla="*/ 126 h 363"/>
                <a:gd name="T106" fmla="*/ 260 w 358"/>
                <a:gd name="T107" fmla="*/ 137 h 363"/>
                <a:gd name="T108" fmla="*/ 254 w 358"/>
                <a:gd name="T109" fmla="*/ 141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58" h="363">
                  <a:moveTo>
                    <a:pt x="327" y="18"/>
                  </a:moveTo>
                  <a:lnTo>
                    <a:pt x="327" y="18"/>
                  </a:lnTo>
                  <a:lnTo>
                    <a:pt x="318" y="13"/>
                  </a:lnTo>
                  <a:lnTo>
                    <a:pt x="309" y="10"/>
                  </a:lnTo>
                  <a:lnTo>
                    <a:pt x="297" y="6"/>
                  </a:lnTo>
                  <a:lnTo>
                    <a:pt x="285" y="4"/>
                  </a:lnTo>
                  <a:lnTo>
                    <a:pt x="272" y="2"/>
                  </a:lnTo>
                  <a:lnTo>
                    <a:pt x="257" y="1"/>
                  </a:lnTo>
                  <a:lnTo>
                    <a:pt x="223" y="0"/>
                  </a:lnTo>
                  <a:lnTo>
                    <a:pt x="152" y="0"/>
                  </a:lnTo>
                  <a:lnTo>
                    <a:pt x="111" y="0"/>
                  </a:lnTo>
                  <a:lnTo>
                    <a:pt x="0" y="363"/>
                  </a:lnTo>
                  <a:lnTo>
                    <a:pt x="39" y="363"/>
                  </a:lnTo>
                  <a:lnTo>
                    <a:pt x="80" y="363"/>
                  </a:lnTo>
                  <a:lnTo>
                    <a:pt x="124" y="215"/>
                  </a:lnTo>
                  <a:lnTo>
                    <a:pt x="124" y="215"/>
                  </a:lnTo>
                  <a:lnTo>
                    <a:pt x="179" y="215"/>
                  </a:lnTo>
                  <a:lnTo>
                    <a:pt x="179" y="215"/>
                  </a:lnTo>
                  <a:lnTo>
                    <a:pt x="189" y="215"/>
                  </a:lnTo>
                  <a:lnTo>
                    <a:pt x="198" y="217"/>
                  </a:lnTo>
                  <a:lnTo>
                    <a:pt x="204" y="220"/>
                  </a:lnTo>
                  <a:lnTo>
                    <a:pt x="211" y="224"/>
                  </a:lnTo>
                  <a:lnTo>
                    <a:pt x="211" y="224"/>
                  </a:lnTo>
                  <a:lnTo>
                    <a:pt x="216" y="230"/>
                  </a:lnTo>
                  <a:lnTo>
                    <a:pt x="219" y="235"/>
                  </a:lnTo>
                  <a:lnTo>
                    <a:pt x="220" y="243"/>
                  </a:lnTo>
                  <a:lnTo>
                    <a:pt x="220" y="252"/>
                  </a:lnTo>
                  <a:lnTo>
                    <a:pt x="219" y="304"/>
                  </a:lnTo>
                  <a:lnTo>
                    <a:pt x="219" y="304"/>
                  </a:lnTo>
                  <a:lnTo>
                    <a:pt x="218" y="333"/>
                  </a:lnTo>
                  <a:lnTo>
                    <a:pt x="218" y="333"/>
                  </a:lnTo>
                  <a:lnTo>
                    <a:pt x="219" y="347"/>
                  </a:lnTo>
                  <a:lnTo>
                    <a:pt x="221" y="362"/>
                  </a:lnTo>
                  <a:lnTo>
                    <a:pt x="258" y="362"/>
                  </a:lnTo>
                  <a:lnTo>
                    <a:pt x="296" y="362"/>
                  </a:lnTo>
                  <a:lnTo>
                    <a:pt x="296" y="362"/>
                  </a:lnTo>
                  <a:lnTo>
                    <a:pt x="294" y="355"/>
                  </a:lnTo>
                  <a:lnTo>
                    <a:pt x="294" y="344"/>
                  </a:lnTo>
                  <a:lnTo>
                    <a:pt x="294" y="344"/>
                  </a:lnTo>
                  <a:lnTo>
                    <a:pt x="294" y="303"/>
                  </a:lnTo>
                  <a:lnTo>
                    <a:pt x="294" y="303"/>
                  </a:lnTo>
                  <a:lnTo>
                    <a:pt x="295" y="274"/>
                  </a:lnTo>
                  <a:lnTo>
                    <a:pt x="297" y="243"/>
                  </a:lnTo>
                  <a:lnTo>
                    <a:pt x="297" y="243"/>
                  </a:lnTo>
                  <a:lnTo>
                    <a:pt x="297" y="235"/>
                  </a:lnTo>
                  <a:lnTo>
                    <a:pt x="296" y="227"/>
                  </a:lnTo>
                  <a:lnTo>
                    <a:pt x="295" y="221"/>
                  </a:lnTo>
                  <a:lnTo>
                    <a:pt x="293" y="214"/>
                  </a:lnTo>
                  <a:lnTo>
                    <a:pt x="290" y="208"/>
                  </a:lnTo>
                  <a:lnTo>
                    <a:pt x="286" y="204"/>
                  </a:lnTo>
                  <a:lnTo>
                    <a:pt x="281" y="199"/>
                  </a:lnTo>
                  <a:lnTo>
                    <a:pt x="275" y="196"/>
                  </a:lnTo>
                  <a:lnTo>
                    <a:pt x="275" y="196"/>
                  </a:lnTo>
                  <a:lnTo>
                    <a:pt x="264" y="190"/>
                  </a:lnTo>
                  <a:lnTo>
                    <a:pt x="248" y="187"/>
                  </a:lnTo>
                  <a:lnTo>
                    <a:pt x="248" y="187"/>
                  </a:lnTo>
                  <a:lnTo>
                    <a:pt x="268" y="183"/>
                  </a:lnTo>
                  <a:lnTo>
                    <a:pt x="286" y="177"/>
                  </a:lnTo>
                  <a:lnTo>
                    <a:pt x="303" y="169"/>
                  </a:lnTo>
                  <a:lnTo>
                    <a:pt x="318" y="160"/>
                  </a:lnTo>
                  <a:lnTo>
                    <a:pt x="318" y="160"/>
                  </a:lnTo>
                  <a:lnTo>
                    <a:pt x="328" y="152"/>
                  </a:lnTo>
                  <a:lnTo>
                    <a:pt x="336" y="143"/>
                  </a:lnTo>
                  <a:lnTo>
                    <a:pt x="342" y="134"/>
                  </a:lnTo>
                  <a:lnTo>
                    <a:pt x="348" y="124"/>
                  </a:lnTo>
                  <a:lnTo>
                    <a:pt x="352" y="114"/>
                  </a:lnTo>
                  <a:lnTo>
                    <a:pt x="356" y="103"/>
                  </a:lnTo>
                  <a:lnTo>
                    <a:pt x="358" y="92"/>
                  </a:lnTo>
                  <a:lnTo>
                    <a:pt x="358" y="79"/>
                  </a:lnTo>
                  <a:lnTo>
                    <a:pt x="358" y="79"/>
                  </a:lnTo>
                  <a:lnTo>
                    <a:pt x="358" y="69"/>
                  </a:lnTo>
                  <a:lnTo>
                    <a:pt x="357" y="59"/>
                  </a:lnTo>
                  <a:lnTo>
                    <a:pt x="354" y="50"/>
                  </a:lnTo>
                  <a:lnTo>
                    <a:pt x="350" y="42"/>
                  </a:lnTo>
                  <a:lnTo>
                    <a:pt x="346" y="36"/>
                  </a:lnTo>
                  <a:lnTo>
                    <a:pt x="341" y="29"/>
                  </a:lnTo>
                  <a:lnTo>
                    <a:pt x="334" y="23"/>
                  </a:lnTo>
                  <a:lnTo>
                    <a:pt x="327" y="18"/>
                  </a:lnTo>
                  <a:lnTo>
                    <a:pt x="327" y="18"/>
                  </a:lnTo>
                  <a:close/>
                  <a:moveTo>
                    <a:pt x="254" y="141"/>
                  </a:moveTo>
                  <a:lnTo>
                    <a:pt x="254" y="141"/>
                  </a:lnTo>
                  <a:lnTo>
                    <a:pt x="247" y="146"/>
                  </a:lnTo>
                  <a:lnTo>
                    <a:pt x="239" y="149"/>
                  </a:lnTo>
                  <a:lnTo>
                    <a:pt x="231" y="152"/>
                  </a:lnTo>
                  <a:lnTo>
                    <a:pt x="222" y="154"/>
                  </a:lnTo>
                  <a:lnTo>
                    <a:pt x="203" y="158"/>
                  </a:lnTo>
                  <a:lnTo>
                    <a:pt x="182" y="159"/>
                  </a:lnTo>
                  <a:lnTo>
                    <a:pt x="140" y="159"/>
                  </a:lnTo>
                  <a:lnTo>
                    <a:pt x="171" y="55"/>
                  </a:lnTo>
                  <a:lnTo>
                    <a:pt x="219" y="55"/>
                  </a:lnTo>
                  <a:lnTo>
                    <a:pt x="219" y="55"/>
                  </a:lnTo>
                  <a:lnTo>
                    <a:pt x="233" y="56"/>
                  </a:lnTo>
                  <a:lnTo>
                    <a:pt x="246" y="58"/>
                  </a:lnTo>
                  <a:lnTo>
                    <a:pt x="256" y="60"/>
                  </a:lnTo>
                  <a:lnTo>
                    <a:pt x="265" y="65"/>
                  </a:lnTo>
                  <a:lnTo>
                    <a:pt x="265" y="65"/>
                  </a:lnTo>
                  <a:lnTo>
                    <a:pt x="272" y="70"/>
                  </a:lnTo>
                  <a:lnTo>
                    <a:pt x="276" y="77"/>
                  </a:lnTo>
                  <a:lnTo>
                    <a:pt x="279" y="85"/>
                  </a:lnTo>
                  <a:lnTo>
                    <a:pt x="281" y="94"/>
                  </a:lnTo>
                  <a:lnTo>
                    <a:pt x="281" y="94"/>
                  </a:lnTo>
                  <a:lnTo>
                    <a:pt x="279" y="101"/>
                  </a:lnTo>
                  <a:lnTo>
                    <a:pt x="278" y="107"/>
                  </a:lnTo>
                  <a:lnTo>
                    <a:pt x="276" y="114"/>
                  </a:lnTo>
                  <a:lnTo>
                    <a:pt x="274" y="121"/>
                  </a:lnTo>
                  <a:lnTo>
                    <a:pt x="269" y="126"/>
                  </a:lnTo>
                  <a:lnTo>
                    <a:pt x="265" y="131"/>
                  </a:lnTo>
                  <a:lnTo>
                    <a:pt x="260" y="137"/>
                  </a:lnTo>
                  <a:lnTo>
                    <a:pt x="254" y="141"/>
                  </a:lnTo>
                  <a:lnTo>
                    <a:pt x="254" y="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92"/>
              <a:endParaRPr lang="pt-BR" dirty="0">
                <a:solidFill>
                  <a:srgbClr val="3D4652"/>
                </a:solidFill>
              </a:endParaRPr>
            </a:p>
          </p:txBody>
        </p:sp>
        <p:sp>
          <p:nvSpPr>
            <p:cNvPr id="19" name="Freeform 11"/>
            <p:cNvSpPr>
              <a:spLocks noEditPoints="1"/>
            </p:cNvSpPr>
            <p:nvPr/>
          </p:nvSpPr>
          <p:spPr bwMode="auto">
            <a:xfrm>
              <a:off x="3733800" y="6492876"/>
              <a:ext cx="96838" cy="95250"/>
            </a:xfrm>
            <a:custGeom>
              <a:avLst/>
              <a:gdLst>
                <a:gd name="T0" fmla="*/ 292 w 367"/>
                <a:gd name="T1" fmla="*/ 0 h 363"/>
                <a:gd name="T2" fmla="*/ 244 w 367"/>
                <a:gd name="T3" fmla="*/ 0 h 363"/>
                <a:gd name="T4" fmla="*/ 0 w 367"/>
                <a:gd name="T5" fmla="*/ 363 h 363"/>
                <a:gd name="T6" fmla="*/ 43 w 367"/>
                <a:gd name="T7" fmla="*/ 363 h 363"/>
                <a:gd name="T8" fmla="*/ 86 w 367"/>
                <a:gd name="T9" fmla="*/ 363 h 363"/>
                <a:gd name="T10" fmla="*/ 134 w 367"/>
                <a:gd name="T11" fmla="*/ 285 h 363"/>
                <a:gd name="T12" fmla="*/ 286 w 367"/>
                <a:gd name="T13" fmla="*/ 285 h 363"/>
                <a:gd name="T14" fmla="*/ 290 w 367"/>
                <a:gd name="T15" fmla="*/ 363 h 363"/>
                <a:gd name="T16" fmla="*/ 329 w 367"/>
                <a:gd name="T17" fmla="*/ 363 h 363"/>
                <a:gd name="T18" fmla="*/ 367 w 367"/>
                <a:gd name="T19" fmla="*/ 363 h 363"/>
                <a:gd name="T20" fmla="*/ 340 w 367"/>
                <a:gd name="T21" fmla="*/ 0 h 363"/>
                <a:gd name="T22" fmla="*/ 292 w 367"/>
                <a:gd name="T23" fmla="*/ 0 h 363"/>
                <a:gd name="T24" fmla="*/ 169 w 367"/>
                <a:gd name="T25" fmla="*/ 229 h 363"/>
                <a:gd name="T26" fmla="*/ 276 w 367"/>
                <a:gd name="T27" fmla="*/ 55 h 363"/>
                <a:gd name="T28" fmla="*/ 276 w 367"/>
                <a:gd name="T29" fmla="*/ 55 h 363"/>
                <a:gd name="T30" fmla="*/ 284 w 367"/>
                <a:gd name="T31" fmla="*/ 229 h 363"/>
                <a:gd name="T32" fmla="*/ 169 w 367"/>
                <a:gd name="T33" fmla="*/ 22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7" h="363">
                  <a:moveTo>
                    <a:pt x="292" y="0"/>
                  </a:moveTo>
                  <a:lnTo>
                    <a:pt x="244" y="0"/>
                  </a:lnTo>
                  <a:lnTo>
                    <a:pt x="0" y="363"/>
                  </a:lnTo>
                  <a:lnTo>
                    <a:pt x="43" y="363"/>
                  </a:lnTo>
                  <a:lnTo>
                    <a:pt x="86" y="363"/>
                  </a:lnTo>
                  <a:lnTo>
                    <a:pt x="134" y="285"/>
                  </a:lnTo>
                  <a:lnTo>
                    <a:pt x="286" y="285"/>
                  </a:lnTo>
                  <a:lnTo>
                    <a:pt x="290" y="363"/>
                  </a:lnTo>
                  <a:lnTo>
                    <a:pt x="329" y="363"/>
                  </a:lnTo>
                  <a:lnTo>
                    <a:pt x="367" y="363"/>
                  </a:lnTo>
                  <a:lnTo>
                    <a:pt x="340" y="0"/>
                  </a:lnTo>
                  <a:lnTo>
                    <a:pt x="292" y="0"/>
                  </a:lnTo>
                  <a:close/>
                  <a:moveTo>
                    <a:pt x="169" y="229"/>
                  </a:moveTo>
                  <a:lnTo>
                    <a:pt x="276" y="55"/>
                  </a:lnTo>
                  <a:lnTo>
                    <a:pt x="276" y="55"/>
                  </a:lnTo>
                  <a:lnTo>
                    <a:pt x="284" y="229"/>
                  </a:lnTo>
                  <a:lnTo>
                    <a:pt x="169" y="2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92"/>
              <a:endParaRPr lang="pt-BR" dirty="0">
                <a:solidFill>
                  <a:srgbClr val="3D4652"/>
                </a:solidFill>
              </a:endParaRPr>
            </a:p>
          </p:txBody>
        </p:sp>
        <p:sp>
          <p:nvSpPr>
            <p:cNvPr id="20" name="Freeform 12"/>
            <p:cNvSpPr>
              <a:spLocks noEditPoints="1"/>
            </p:cNvSpPr>
            <p:nvPr/>
          </p:nvSpPr>
          <p:spPr bwMode="auto">
            <a:xfrm>
              <a:off x="3889375" y="6492876"/>
              <a:ext cx="98425" cy="95250"/>
            </a:xfrm>
            <a:custGeom>
              <a:avLst/>
              <a:gdLst>
                <a:gd name="T0" fmla="*/ 369 w 372"/>
                <a:gd name="T1" fmla="*/ 159 h 363"/>
                <a:gd name="T2" fmla="*/ 372 w 372"/>
                <a:gd name="T3" fmla="*/ 124 h 363"/>
                <a:gd name="T4" fmla="*/ 371 w 372"/>
                <a:gd name="T5" fmla="*/ 110 h 363"/>
                <a:gd name="T6" fmla="*/ 366 w 372"/>
                <a:gd name="T7" fmla="*/ 84 h 363"/>
                <a:gd name="T8" fmla="*/ 356 w 372"/>
                <a:gd name="T9" fmla="*/ 61 h 363"/>
                <a:gd name="T10" fmla="*/ 342 w 372"/>
                <a:gd name="T11" fmla="*/ 41 h 363"/>
                <a:gd name="T12" fmla="*/ 333 w 372"/>
                <a:gd name="T13" fmla="*/ 32 h 363"/>
                <a:gd name="T14" fmla="*/ 311 w 372"/>
                <a:gd name="T15" fmla="*/ 18 h 363"/>
                <a:gd name="T16" fmla="*/ 287 w 372"/>
                <a:gd name="T17" fmla="*/ 8 h 363"/>
                <a:gd name="T18" fmla="*/ 258 w 372"/>
                <a:gd name="T19" fmla="*/ 2 h 363"/>
                <a:gd name="T20" fmla="*/ 224 w 372"/>
                <a:gd name="T21" fmla="*/ 0 h 363"/>
                <a:gd name="T22" fmla="*/ 105 w 372"/>
                <a:gd name="T23" fmla="*/ 0 h 363"/>
                <a:gd name="T24" fmla="*/ 40 w 372"/>
                <a:gd name="T25" fmla="*/ 363 h 363"/>
                <a:gd name="T26" fmla="*/ 149 w 372"/>
                <a:gd name="T27" fmla="*/ 363 h 363"/>
                <a:gd name="T28" fmla="*/ 188 w 372"/>
                <a:gd name="T29" fmla="*/ 360 h 363"/>
                <a:gd name="T30" fmla="*/ 224 w 372"/>
                <a:gd name="T31" fmla="*/ 353 h 363"/>
                <a:gd name="T32" fmla="*/ 255 w 372"/>
                <a:gd name="T33" fmla="*/ 340 h 363"/>
                <a:gd name="T34" fmla="*/ 283 w 372"/>
                <a:gd name="T35" fmla="*/ 322 h 363"/>
                <a:gd name="T36" fmla="*/ 296 w 372"/>
                <a:gd name="T37" fmla="*/ 311 h 363"/>
                <a:gd name="T38" fmla="*/ 318 w 372"/>
                <a:gd name="T39" fmla="*/ 286 h 363"/>
                <a:gd name="T40" fmla="*/ 337 w 372"/>
                <a:gd name="T41" fmla="*/ 254 h 363"/>
                <a:gd name="T42" fmla="*/ 353 w 372"/>
                <a:gd name="T43" fmla="*/ 217 h 363"/>
                <a:gd name="T44" fmla="*/ 360 w 372"/>
                <a:gd name="T45" fmla="*/ 196 h 363"/>
                <a:gd name="T46" fmla="*/ 369 w 372"/>
                <a:gd name="T47" fmla="*/ 159 h 363"/>
                <a:gd name="T48" fmla="*/ 292 w 372"/>
                <a:gd name="T49" fmla="*/ 157 h 363"/>
                <a:gd name="T50" fmla="*/ 289 w 372"/>
                <a:gd name="T51" fmla="*/ 171 h 363"/>
                <a:gd name="T52" fmla="*/ 286 w 372"/>
                <a:gd name="T53" fmla="*/ 185 h 363"/>
                <a:gd name="T54" fmla="*/ 275 w 372"/>
                <a:gd name="T55" fmla="*/ 214 h 363"/>
                <a:gd name="T56" fmla="*/ 263 w 372"/>
                <a:gd name="T57" fmla="*/ 239 h 363"/>
                <a:gd name="T58" fmla="*/ 250 w 372"/>
                <a:gd name="T59" fmla="*/ 260 h 363"/>
                <a:gd name="T60" fmla="*/ 233 w 372"/>
                <a:gd name="T61" fmla="*/ 277 h 363"/>
                <a:gd name="T62" fmla="*/ 224 w 372"/>
                <a:gd name="T63" fmla="*/ 283 h 363"/>
                <a:gd name="T64" fmla="*/ 204 w 372"/>
                <a:gd name="T65" fmla="*/ 296 h 363"/>
                <a:gd name="T66" fmla="*/ 182 w 372"/>
                <a:gd name="T67" fmla="*/ 303 h 363"/>
                <a:gd name="T68" fmla="*/ 158 w 372"/>
                <a:gd name="T69" fmla="*/ 307 h 363"/>
                <a:gd name="T70" fmla="*/ 95 w 372"/>
                <a:gd name="T71" fmla="*/ 307 h 363"/>
                <a:gd name="T72" fmla="*/ 206 w 372"/>
                <a:gd name="T73" fmla="*/ 55 h 363"/>
                <a:gd name="T74" fmla="*/ 226 w 372"/>
                <a:gd name="T75" fmla="*/ 56 h 363"/>
                <a:gd name="T76" fmla="*/ 244 w 372"/>
                <a:gd name="T77" fmla="*/ 60 h 363"/>
                <a:gd name="T78" fmla="*/ 259 w 372"/>
                <a:gd name="T79" fmla="*/ 66 h 363"/>
                <a:gd name="T80" fmla="*/ 271 w 372"/>
                <a:gd name="T81" fmla="*/ 75 h 363"/>
                <a:gd name="T82" fmla="*/ 277 w 372"/>
                <a:gd name="T83" fmla="*/ 79 h 363"/>
                <a:gd name="T84" fmla="*/ 286 w 372"/>
                <a:gd name="T85" fmla="*/ 92 h 363"/>
                <a:gd name="T86" fmla="*/ 291 w 372"/>
                <a:gd name="T87" fmla="*/ 106 h 363"/>
                <a:gd name="T88" fmla="*/ 293 w 372"/>
                <a:gd name="T89" fmla="*/ 122 h 363"/>
                <a:gd name="T90" fmla="*/ 295 w 372"/>
                <a:gd name="T91" fmla="*/ 131 h 363"/>
                <a:gd name="T92" fmla="*/ 292 w 372"/>
                <a:gd name="T93" fmla="*/ 15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72" h="363">
                  <a:moveTo>
                    <a:pt x="369" y="159"/>
                  </a:moveTo>
                  <a:lnTo>
                    <a:pt x="369" y="159"/>
                  </a:lnTo>
                  <a:lnTo>
                    <a:pt x="371" y="141"/>
                  </a:lnTo>
                  <a:lnTo>
                    <a:pt x="372" y="124"/>
                  </a:lnTo>
                  <a:lnTo>
                    <a:pt x="372" y="124"/>
                  </a:lnTo>
                  <a:lnTo>
                    <a:pt x="371" y="110"/>
                  </a:lnTo>
                  <a:lnTo>
                    <a:pt x="370" y="96"/>
                  </a:lnTo>
                  <a:lnTo>
                    <a:pt x="366" y="84"/>
                  </a:lnTo>
                  <a:lnTo>
                    <a:pt x="362" y="72"/>
                  </a:lnTo>
                  <a:lnTo>
                    <a:pt x="356" y="61"/>
                  </a:lnTo>
                  <a:lnTo>
                    <a:pt x="349" y="50"/>
                  </a:lnTo>
                  <a:lnTo>
                    <a:pt x="342" y="41"/>
                  </a:lnTo>
                  <a:lnTo>
                    <a:pt x="333" y="32"/>
                  </a:lnTo>
                  <a:lnTo>
                    <a:pt x="333" y="32"/>
                  </a:lnTo>
                  <a:lnTo>
                    <a:pt x="323" y="24"/>
                  </a:lnTo>
                  <a:lnTo>
                    <a:pt x="311" y="18"/>
                  </a:lnTo>
                  <a:lnTo>
                    <a:pt x="299" y="12"/>
                  </a:lnTo>
                  <a:lnTo>
                    <a:pt x="287" y="8"/>
                  </a:lnTo>
                  <a:lnTo>
                    <a:pt x="272" y="4"/>
                  </a:lnTo>
                  <a:lnTo>
                    <a:pt x="258" y="2"/>
                  </a:lnTo>
                  <a:lnTo>
                    <a:pt x="242" y="0"/>
                  </a:lnTo>
                  <a:lnTo>
                    <a:pt x="224" y="0"/>
                  </a:lnTo>
                  <a:lnTo>
                    <a:pt x="145" y="0"/>
                  </a:lnTo>
                  <a:lnTo>
                    <a:pt x="105" y="0"/>
                  </a:lnTo>
                  <a:lnTo>
                    <a:pt x="0" y="363"/>
                  </a:lnTo>
                  <a:lnTo>
                    <a:pt x="40" y="363"/>
                  </a:lnTo>
                  <a:lnTo>
                    <a:pt x="149" y="363"/>
                  </a:lnTo>
                  <a:lnTo>
                    <a:pt x="149" y="363"/>
                  </a:lnTo>
                  <a:lnTo>
                    <a:pt x="169" y="362"/>
                  </a:lnTo>
                  <a:lnTo>
                    <a:pt x="188" y="360"/>
                  </a:lnTo>
                  <a:lnTo>
                    <a:pt x="206" y="357"/>
                  </a:lnTo>
                  <a:lnTo>
                    <a:pt x="224" y="353"/>
                  </a:lnTo>
                  <a:lnTo>
                    <a:pt x="241" y="346"/>
                  </a:lnTo>
                  <a:lnTo>
                    <a:pt x="255" y="340"/>
                  </a:lnTo>
                  <a:lnTo>
                    <a:pt x="270" y="332"/>
                  </a:lnTo>
                  <a:lnTo>
                    <a:pt x="283" y="322"/>
                  </a:lnTo>
                  <a:lnTo>
                    <a:pt x="283" y="322"/>
                  </a:lnTo>
                  <a:lnTo>
                    <a:pt x="296" y="311"/>
                  </a:lnTo>
                  <a:lnTo>
                    <a:pt x="308" y="299"/>
                  </a:lnTo>
                  <a:lnTo>
                    <a:pt x="318" y="286"/>
                  </a:lnTo>
                  <a:lnTo>
                    <a:pt x="328" y="270"/>
                  </a:lnTo>
                  <a:lnTo>
                    <a:pt x="337" y="254"/>
                  </a:lnTo>
                  <a:lnTo>
                    <a:pt x="346" y="236"/>
                  </a:lnTo>
                  <a:lnTo>
                    <a:pt x="353" y="217"/>
                  </a:lnTo>
                  <a:lnTo>
                    <a:pt x="360" y="196"/>
                  </a:lnTo>
                  <a:lnTo>
                    <a:pt x="360" y="196"/>
                  </a:lnTo>
                  <a:lnTo>
                    <a:pt x="365" y="178"/>
                  </a:lnTo>
                  <a:lnTo>
                    <a:pt x="369" y="159"/>
                  </a:lnTo>
                  <a:lnTo>
                    <a:pt x="369" y="159"/>
                  </a:lnTo>
                  <a:close/>
                  <a:moveTo>
                    <a:pt x="292" y="157"/>
                  </a:moveTo>
                  <a:lnTo>
                    <a:pt x="292" y="157"/>
                  </a:lnTo>
                  <a:lnTo>
                    <a:pt x="289" y="171"/>
                  </a:lnTo>
                  <a:lnTo>
                    <a:pt x="286" y="185"/>
                  </a:lnTo>
                  <a:lnTo>
                    <a:pt x="286" y="185"/>
                  </a:lnTo>
                  <a:lnTo>
                    <a:pt x="281" y="200"/>
                  </a:lnTo>
                  <a:lnTo>
                    <a:pt x="275" y="214"/>
                  </a:lnTo>
                  <a:lnTo>
                    <a:pt x="270" y="226"/>
                  </a:lnTo>
                  <a:lnTo>
                    <a:pt x="263" y="239"/>
                  </a:lnTo>
                  <a:lnTo>
                    <a:pt x="256" y="250"/>
                  </a:lnTo>
                  <a:lnTo>
                    <a:pt x="250" y="260"/>
                  </a:lnTo>
                  <a:lnTo>
                    <a:pt x="241" y="269"/>
                  </a:lnTo>
                  <a:lnTo>
                    <a:pt x="233" y="277"/>
                  </a:lnTo>
                  <a:lnTo>
                    <a:pt x="233" y="277"/>
                  </a:lnTo>
                  <a:lnTo>
                    <a:pt x="224" y="283"/>
                  </a:lnTo>
                  <a:lnTo>
                    <a:pt x="214" y="290"/>
                  </a:lnTo>
                  <a:lnTo>
                    <a:pt x="204" y="296"/>
                  </a:lnTo>
                  <a:lnTo>
                    <a:pt x="194" y="299"/>
                  </a:lnTo>
                  <a:lnTo>
                    <a:pt x="182" y="303"/>
                  </a:lnTo>
                  <a:lnTo>
                    <a:pt x="170" y="306"/>
                  </a:lnTo>
                  <a:lnTo>
                    <a:pt x="158" y="307"/>
                  </a:lnTo>
                  <a:lnTo>
                    <a:pt x="145" y="307"/>
                  </a:lnTo>
                  <a:lnTo>
                    <a:pt x="95" y="307"/>
                  </a:lnTo>
                  <a:lnTo>
                    <a:pt x="169" y="55"/>
                  </a:lnTo>
                  <a:lnTo>
                    <a:pt x="206" y="55"/>
                  </a:lnTo>
                  <a:lnTo>
                    <a:pt x="206" y="55"/>
                  </a:lnTo>
                  <a:lnTo>
                    <a:pt x="226" y="56"/>
                  </a:lnTo>
                  <a:lnTo>
                    <a:pt x="235" y="58"/>
                  </a:lnTo>
                  <a:lnTo>
                    <a:pt x="244" y="60"/>
                  </a:lnTo>
                  <a:lnTo>
                    <a:pt x="252" y="63"/>
                  </a:lnTo>
                  <a:lnTo>
                    <a:pt x="259" y="66"/>
                  </a:lnTo>
                  <a:lnTo>
                    <a:pt x="265" y="70"/>
                  </a:lnTo>
                  <a:lnTo>
                    <a:pt x="271" y="75"/>
                  </a:lnTo>
                  <a:lnTo>
                    <a:pt x="271" y="75"/>
                  </a:lnTo>
                  <a:lnTo>
                    <a:pt x="277" y="79"/>
                  </a:lnTo>
                  <a:lnTo>
                    <a:pt x="281" y="85"/>
                  </a:lnTo>
                  <a:lnTo>
                    <a:pt x="286" y="92"/>
                  </a:lnTo>
                  <a:lnTo>
                    <a:pt x="288" y="98"/>
                  </a:lnTo>
                  <a:lnTo>
                    <a:pt x="291" y="106"/>
                  </a:lnTo>
                  <a:lnTo>
                    <a:pt x="292" y="114"/>
                  </a:lnTo>
                  <a:lnTo>
                    <a:pt x="293" y="122"/>
                  </a:lnTo>
                  <a:lnTo>
                    <a:pt x="295" y="131"/>
                  </a:lnTo>
                  <a:lnTo>
                    <a:pt x="295" y="131"/>
                  </a:lnTo>
                  <a:lnTo>
                    <a:pt x="293" y="143"/>
                  </a:lnTo>
                  <a:lnTo>
                    <a:pt x="292" y="157"/>
                  </a:lnTo>
                  <a:lnTo>
                    <a:pt x="292" y="1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92"/>
              <a:endParaRPr lang="pt-BR" dirty="0">
                <a:solidFill>
                  <a:srgbClr val="3D4652"/>
                </a:solidFill>
              </a:endParaRPr>
            </a:p>
          </p:txBody>
        </p:sp>
        <p:sp>
          <p:nvSpPr>
            <p:cNvPr id="21" name="Freeform 13"/>
            <p:cNvSpPr>
              <a:spLocks/>
            </p:cNvSpPr>
            <p:nvPr/>
          </p:nvSpPr>
          <p:spPr bwMode="auto">
            <a:xfrm>
              <a:off x="4440238" y="6465888"/>
              <a:ext cx="33338" cy="17463"/>
            </a:xfrm>
            <a:custGeom>
              <a:avLst/>
              <a:gdLst>
                <a:gd name="T0" fmla="*/ 125 w 125"/>
                <a:gd name="T1" fmla="*/ 0 h 69"/>
                <a:gd name="T2" fmla="*/ 47 w 125"/>
                <a:gd name="T3" fmla="*/ 0 h 69"/>
                <a:gd name="T4" fmla="*/ 0 w 125"/>
                <a:gd name="T5" fmla="*/ 69 h 69"/>
                <a:gd name="T6" fmla="*/ 52 w 125"/>
                <a:gd name="T7" fmla="*/ 69 h 69"/>
                <a:gd name="T8" fmla="*/ 125 w 125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69">
                  <a:moveTo>
                    <a:pt x="125" y="0"/>
                  </a:moveTo>
                  <a:lnTo>
                    <a:pt x="47" y="0"/>
                  </a:lnTo>
                  <a:lnTo>
                    <a:pt x="0" y="69"/>
                  </a:lnTo>
                  <a:lnTo>
                    <a:pt x="52" y="69"/>
                  </a:lnTo>
                  <a:lnTo>
                    <a:pt x="12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92"/>
              <a:endParaRPr lang="pt-BR" dirty="0">
                <a:solidFill>
                  <a:srgbClr val="3D4652"/>
                </a:solidFill>
              </a:endParaRPr>
            </a:p>
          </p:txBody>
        </p:sp>
        <p:sp>
          <p:nvSpPr>
            <p:cNvPr id="22" name="Freeform 14"/>
            <p:cNvSpPr>
              <a:spLocks/>
            </p:cNvSpPr>
            <p:nvPr/>
          </p:nvSpPr>
          <p:spPr bwMode="auto">
            <a:xfrm>
              <a:off x="5156200" y="6492876"/>
              <a:ext cx="82550" cy="95250"/>
            </a:xfrm>
            <a:custGeom>
              <a:avLst/>
              <a:gdLst>
                <a:gd name="T0" fmla="*/ 308 w 316"/>
                <a:gd name="T1" fmla="*/ 27 h 363"/>
                <a:gd name="T2" fmla="*/ 316 w 316"/>
                <a:gd name="T3" fmla="*/ 0 h 363"/>
                <a:gd name="T4" fmla="*/ 18 w 316"/>
                <a:gd name="T5" fmla="*/ 0 h 363"/>
                <a:gd name="T6" fmla="*/ 9 w 316"/>
                <a:gd name="T7" fmla="*/ 27 h 363"/>
                <a:gd name="T8" fmla="*/ 0 w 316"/>
                <a:gd name="T9" fmla="*/ 55 h 363"/>
                <a:gd name="T10" fmla="*/ 119 w 316"/>
                <a:gd name="T11" fmla="*/ 55 h 363"/>
                <a:gd name="T12" fmla="*/ 25 w 316"/>
                <a:gd name="T13" fmla="*/ 363 h 363"/>
                <a:gd name="T14" fmla="*/ 64 w 316"/>
                <a:gd name="T15" fmla="*/ 363 h 363"/>
                <a:gd name="T16" fmla="*/ 105 w 316"/>
                <a:gd name="T17" fmla="*/ 363 h 363"/>
                <a:gd name="T18" fmla="*/ 199 w 316"/>
                <a:gd name="T19" fmla="*/ 55 h 363"/>
                <a:gd name="T20" fmla="*/ 299 w 316"/>
                <a:gd name="T21" fmla="*/ 55 h 363"/>
                <a:gd name="T22" fmla="*/ 308 w 316"/>
                <a:gd name="T23" fmla="*/ 2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6" h="363">
                  <a:moveTo>
                    <a:pt x="308" y="27"/>
                  </a:moveTo>
                  <a:lnTo>
                    <a:pt x="316" y="0"/>
                  </a:lnTo>
                  <a:lnTo>
                    <a:pt x="18" y="0"/>
                  </a:lnTo>
                  <a:lnTo>
                    <a:pt x="9" y="27"/>
                  </a:lnTo>
                  <a:lnTo>
                    <a:pt x="0" y="55"/>
                  </a:lnTo>
                  <a:lnTo>
                    <a:pt x="119" y="55"/>
                  </a:lnTo>
                  <a:lnTo>
                    <a:pt x="25" y="363"/>
                  </a:lnTo>
                  <a:lnTo>
                    <a:pt x="64" y="363"/>
                  </a:lnTo>
                  <a:lnTo>
                    <a:pt x="105" y="363"/>
                  </a:lnTo>
                  <a:lnTo>
                    <a:pt x="199" y="55"/>
                  </a:lnTo>
                  <a:lnTo>
                    <a:pt x="299" y="55"/>
                  </a:lnTo>
                  <a:lnTo>
                    <a:pt x="308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92"/>
              <a:endParaRPr lang="pt-BR" dirty="0">
                <a:solidFill>
                  <a:srgbClr val="3D4652"/>
                </a:solidFill>
              </a:endParaRPr>
            </a:p>
          </p:txBody>
        </p:sp>
        <p:sp>
          <p:nvSpPr>
            <p:cNvPr id="23" name="Freeform 15"/>
            <p:cNvSpPr>
              <a:spLocks/>
            </p:cNvSpPr>
            <p:nvPr/>
          </p:nvSpPr>
          <p:spPr bwMode="auto">
            <a:xfrm>
              <a:off x="5557838" y="6492876"/>
              <a:ext cx="90488" cy="95250"/>
            </a:xfrm>
            <a:custGeom>
              <a:avLst/>
              <a:gdLst>
                <a:gd name="T0" fmla="*/ 165 w 339"/>
                <a:gd name="T1" fmla="*/ 55 h 363"/>
                <a:gd name="T2" fmla="*/ 323 w 339"/>
                <a:gd name="T3" fmla="*/ 55 h 363"/>
                <a:gd name="T4" fmla="*/ 331 w 339"/>
                <a:gd name="T5" fmla="*/ 27 h 363"/>
                <a:gd name="T6" fmla="*/ 339 w 339"/>
                <a:gd name="T7" fmla="*/ 0 h 363"/>
                <a:gd name="T8" fmla="*/ 106 w 339"/>
                <a:gd name="T9" fmla="*/ 0 h 363"/>
                <a:gd name="T10" fmla="*/ 0 w 339"/>
                <a:gd name="T11" fmla="*/ 363 h 363"/>
                <a:gd name="T12" fmla="*/ 241 w 339"/>
                <a:gd name="T13" fmla="*/ 363 h 363"/>
                <a:gd name="T14" fmla="*/ 249 w 339"/>
                <a:gd name="T15" fmla="*/ 335 h 363"/>
                <a:gd name="T16" fmla="*/ 258 w 339"/>
                <a:gd name="T17" fmla="*/ 307 h 363"/>
                <a:gd name="T18" fmla="*/ 92 w 339"/>
                <a:gd name="T19" fmla="*/ 307 h 363"/>
                <a:gd name="T20" fmla="*/ 121 w 339"/>
                <a:gd name="T21" fmla="*/ 204 h 363"/>
                <a:gd name="T22" fmla="*/ 277 w 339"/>
                <a:gd name="T23" fmla="*/ 204 h 363"/>
                <a:gd name="T24" fmla="*/ 285 w 339"/>
                <a:gd name="T25" fmla="*/ 176 h 363"/>
                <a:gd name="T26" fmla="*/ 294 w 339"/>
                <a:gd name="T27" fmla="*/ 148 h 363"/>
                <a:gd name="T28" fmla="*/ 138 w 339"/>
                <a:gd name="T29" fmla="*/ 148 h 363"/>
                <a:gd name="T30" fmla="*/ 165 w 339"/>
                <a:gd name="T31" fmla="*/ 5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9" h="363">
                  <a:moveTo>
                    <a:pt x="165" y="55"/>
                  </a:moveTo>
                  <a:lnTo>
                    <a:pt x="323" y="55"/>
                  </a:lnTo>
                  <a:lnTo>
                    <a:pt x="331" y="27"/>
                  </a:lnTo>
                  <a:lnTo>
                    <a:pt x="339" y="0"/>
                  </a:lnTo>
                  <a:lnTo>
                    <a:pt x="106" y="0"/>
                  </a:lnTo>
                  <a:lnTo>
                    <a:pt x="0" y="363"/>
                  </a:lnTo>
                  <a:lnTo>
                    <a:pt x="241" y="363"/>
                  </a:lnTo>
                  <a:lnTo>
                    <a:pt x="249" y="335"/>
                  </a:lnTo>
                  <a:lnTo>
                    <a:pt x="258" y="307"/>
                  </a:lnTo>
                  <a:lnTo>
                    <a:pt x="92" y="307"/>
                  </a:lnTo>
                  <a:lnTo>
                    <a:pt x="121" y="204"/>
                  </a:lnTo>
                  <a:lnTo>
                    <a:pt x="277" y="204"/>
                  </a:lnTo>
                  <a:lnTo>
                    <a:pt x="285" y="176"/>
                  </a:lnTo>
                  <a:lnTo>
                    <a:pt x="294" y="148"/>
                  </a:lnTo>
                  <a:lnTo>
                    <a:pt x="138" y="148"/>
                  </a:lnTo>
                  <a:lnTo>
                    <a:pt x="165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92"/>
              <a:endParaRPr lang="pt-BR" dirty="0">
                <a:solidFill>
                  <a:srgbClr val="3D4652"/>
                </a:solidFill>
              </a:endParaRPr>
            </a:p>
          </p:txBody>
        </p:sp>
        <p:sp>
          <p:nvSpPr>
            <p:cNvPr id="24" name="Freeform 16"/>
            <p:cNvSpPr>
              <a:spLocks noEditPoints="1"/>
            </p:cNvSpPr>
            <p:nvPr/>
          </p:nvSpPr>
          <p:spPr bwMode="auto">
            <a:xfrm>
              <a:off x="5027613" y="6492876"/>
              <a:ext cx="96838" cy="95250"/>
            </a:xfrm>
            <a:custGeom>
              <a:avLst/>
              <a:gdLst>
                <a:gd name="T0" fmla="*/ 292 w 367"/>
                <a:gd name="T1" fmla="*/ 0 h 363"/>
                <a:gd name="T2" fmla="*/ 243 w 367"/>
                <a:gd name="T3" fmla="*/ 0 h 363"/>
                <a:gd name="T4" fmla="*/ 0 w 367"/>
                <a:gd name="T5" fmla="*/ 363 h 363"/>
                <a:gd name="T6" fmla="*/ 42 w 367"/>
                <a:gd name="T7" fmla="*/ 363 h 363"/>
                <a:gd name="T8" fmla="*/ 85 w 367"/>
                <a:gd name="T9" fmla="*/ 363 h 363"/>
                <a:gd name="T10" fmla="*/ 133 w 367"/>
                <a:gd name="T11" fmla="*/ 285 h 363"/>
                <a:gd name="T12" fmla="*/ 286 w 367"/>
                <a:gd name="T13" fmla="*/ 285 h 363"/>
                <a:gd name="T14" fmla="*/ 289 w 367"/>
                <a:gd name="T15" fmla="*/ 363 h 363"/>
                <a:gd name="T16" fmla="*/ 329 w 367"/>
                <a:gd name="T17" fmla="*/ 363 h 363"/>
                <a:gd name="T18" fmla="*/ 367 w 367"/>
                <a:gd name="T19" fmla="*/ 363 h 363"/>
                <a:gd name="T20" fmla="*/ 340 w 367"/>
                <a:gd name="T21" fmla="*/ 0 h 363"/>
                <a:gd name="T22" fmla="*/ 292 w 367"/>
                <a:gd name="T23" fmla="*/ 0 h 363"/>
                <a:gd name="T24" fmla="*/ 168 w 367"/>
                <a:gd name="T25" fmla="*/ 229 h 363"/>
                <a:gd name="T26" fmla="*/ 276 w 367"/>
                <a:gd name="T27" fmla="*/ 55 h 363"/>
                <a:gd name="T28" fmla="*/ 276 w 367"/>
                <a:gd name="T29" fmla="*/ 55 h 363"/>
                <a:gd name="T30" fmla="*/ 284 w 367"/>
                <a:gd name="T31" fmla="*/ 229 h 363"/>
                <a:gd name="T32" fmla="*/ 168 w 367"/>
                <a:gd name="T33" fmla="*/ 22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7" h="363">
                  <a:moveTo>
                    <a:pt x="292" y="0"/>
                  </a:moveTo>
                  <a:lnTo>
                    <a:pt x="243" y="0"/>
                  </a:lnTo>
                  <a:lnTo>
                    <a:pt x="0" y="363"/>
                  </a:lnTo>
                  <a:lnTo>
                    <a:pt x="42" y="363"/>
                  </a:lnTo>
                  <a:lnTo>
                    <a:pt x="85" y="363"/>
                  </a:lnTo>
                  <a:lnTo>
                    <a:pt x="133" y="285"/>
                  </a:lnTo>
                  <a:lnTo>
                    <a:pt x="286" y="285"/>
                  </a:lnTo>
                  <a:lnTo>
                    <a:pt x="289" y="363"/>
                  </a:lnTo>
                  <a:lnTo>
                    <a:pt x="329" y="363"/>
                  </a:lnTo>
                  <a:lnTo>
                    <a:pt x="367" y="363"/>
                  </a:lnTo>
                  <a:lnTo>
                    <a:pt x="340" y="0"/>
                  </a:lnTo>
                  <a:lnTo>
                    <a:pt x="292" y="0"/>
                  </a:lnTo>
                  <a:close/>
                  <a:moveTo>
                    <a:pt x="168" y="229"/>
                  </a:moveTo>
                  <a:lnTo>
                    <a:pt x="276" y="55"/>
                  </a:lnTo>
                  <a:lnTo>
                    <a:pt x="276" y="55"/>
                  </a:lnTo>
                  <a:lnTo>
                    <a:pt x="284" y="229"/>
                  </a:lnTo>
                  <a:lnTo>
                    <a:pt x="168" y="2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92"/>
              <a:endParaRPr lang="pt-BR" dirty="0">
                <a:solidFill>
                  <a:srgbClr val="3D4652"/>
                </a:solidFill>
              </a:endParaRPr>
            </a:p>
          </p:txBody>
        </p:sp>
        <p:sp>
          <p:nvSpPr>
            <p:cNvPr id="25" name="Freeform 17"/>
            <p:cNvSpPr>
              <a:spLocks/>
            </p:cNvSpPr>
            <p:nvPr/>
          </p:nvSpPr>
          <p:spPr bwMode="auto">
            <a:xfrm>
              <a:off x="5743575" y="6489701"/>
              <a:ext cx="87313" cy="100013"/>
            </a:xfrm>
            <a:custGeom>
              <a:avLst/>
              <a:gdLst>
                <a:gd name="T0" fmla="*/ 193 w 328"/>
                <a:gd name="T1" fmla="*/ 156 h 378"/>
                <a:gd name="T2" fmla="*/ 152 w 328"/>
                <a:gd name="T3" fmla="*/ 130 h 378"/>
                <a:gd name="T4" fmla="*/ 140 w 328"/>
                <a:gd name="T5" fmla="*/ 114 h 378"/>
                <a:gd name="T6" fmla="*/ 140 w 328"/>
                <a:gd name="T7" fmla="*/ 87 h 378"/>
                <a:gd name="T8" fmla="*/ 147 w 328"/>
                <a:gd name="T9" fmla="*/ 74 h 378"/>
                <a:gd name="T10" fmla="*/ 160 w 328"/>
                <a:gd name="T11" fmla="*/ 64 h 378"/>
                <a:gd name="T12" fmla="*/ 189 w 328"/>
                <a:gd name="T13" fmla="*/ 56 h 378"/>
                <a:gd name="T14" fmla="*/ 213 w 328"/>
                <a:gd name="T15" fmla="*/ 56 h 378"/>
                <a:gd name="T16" fmla="*/ 238 w 328"/>
                <a:gd name="T17" fmla="*/ 69 h 378"/>
                <a:gd name="T18" fmla="*/ 249 w 328"/>
                <a:gd name="T19" fmla="*/ 86 h 378"/>
                <a:gd name="T20" fmla="*/ 327 w 328"/>
                <a:gd name="T21" fmla="*/ 109 h 378"/>
                <a:gd name="T22" fmla="*/ 328 w 328"/>
                <a:gd name="T23" fmla="*/ 91 h 378"/>
                <a:gd name="T24" fmla="*/ 327 w 328"/>
                <a:gd name="T25" fmla="*/ 73 h 378"/>
                <a:gd name="T26" fmla="*/ 317 w 328"/>
                <a:gd name="T27" fmla="*/ 48 h 378"/>
                <a:gd name="T28" fmla="*/ 300 w 328"/>
                <a:gd name="T29" fmla="*/ 29 h 378"/>
                <a:gd name="T30" fmla="*/ 280 w 328"/>
                <a:gd name="T31" fmla="*/ 17 h 378"/>
                <a:gd name="T32" fmla="*/ 243 w 328"/>
                <a:gd name="T33" fmla="*/ 4 h 378"/>
                <a:gd name="T34" fmla="*/ 196 w 328"/>
                <a:gd name="T35" fmla="*/ 0 h 378"/>
                <a:gd name="T36" fmla="*/ 172 w 328"/>
                <a:gd name="T37" fmla="*/ 1 h 378"/>
                <a:gd name="T38" fmla="*/ 140 w 328"/>
                <a:gd name="T39" fmla="*/ 9 h 378"/>
                <a:gd name="T40" fmla="*/ 110 w 328"/>
                <a:gd name="T41" fmla="*/ 22 h 378"/>
                <a:gd name="T42" fmla="*/ 93 w 328"/>
                <a:gd name="T43" fmla="*/ 35 h 378"/>
                <a:gd name="T44" fmla="*/ 74 w 328"/>
                <a:gd name="T45" fmla="*/ 56 h 378"/>
                <a:gd name="T46" fmla="*/ 61 w 328"/>
                <a:gd name="T47" fmla="*/ 80 h 378"/>
                <a:gd name="T48" fmla="*/ 57 w 328"/>
                <a:gd name="T49" fmla="*/ 104 h 378"/>
                <a:gd name="T50" fmla="*/ 57 w 328"/>
                <a:gd name="T51" fmla="*/ 122 h 378"/>
                <a:gd name="T52" fmla="*/ 66 w 328"/>
                <a:gd name="T53" fmla="*/ 149 h 378"/>
                <a:gd name="T54" fmla="*/ 76 w 328"/>
                <a:gd name="T55" fmla="*/ 162 h 378"/>
                <a:gd name="T56" fmla="*/ 111 w 328"/>
                <a:gd name="T57" fmla="*/ 192 h 378"/>
                <a:gd name="T58" fmla="*/ 163 w 328"/>
                <a:gd name="T59" fmla="*/ 221 h 378"/>
                <a:gd name="T60" fmla="*/ 195 w 328"/>
                <a:gd name="T61" fmla="*/ 243 h 378"/>
                <a:gd name="T62" fmla="*/ 206 w 328"/>
                <a:gd name="T63" fmla="*/ 259 h 378"/>
                <a:gd name="T64" fmla="*/ 209 w 328"/>
                <a:gd name="T65" fmla="*/ 282 h 378"/>
                <a:gd name="T66" fmla="*/ 199 w 328"/>
                <a:gd name="T67" fmla="*/ 300 h 378"/>
                <a:gd name="T68" fmla="*/ 184 w 328"/>
                <a:gd name="T69" fmla="*/ 313 h 378"/>
                <a:gd name="T70" fmla="*/ 149 w 328"/>
                <a:gd name="T71" fmla="*/ 323 h 378"/>
                <a:gd name="T72" fmla="*/ 120 w 328"/>
                <a:gd name="T73" fmla="*/ 322 h 378"/>
                <a:gd name="T74" fmla="*/ 96 w 328"/>
                <a:gd name="T75" fmla="*/ 314 h 378"/>
                <a:gd name="T76" fmla="*/ 88 w 328"/>
                <a:gd name="T77" fmla="*/ 306 h 378"/>
                <a:gd name="T78" fmla="*/ 80 w 328"/>
                <a:gd name="T79" fmla="*/ 290 h 378"/>
                <a:gd name="T80" fmla="*/ 80 w 328"/>
                <a:gd name="T81" fmla="*/ 254 h 378"/>
                <a:gd name="T82" fmla="*/ 1 w 328"/>
                <a:gd name="T83" fmla="*/ 272 h 378"/>
                <a:gd name="T84" fmla="*/ 0 w 328"/>
                <a:gd name="T85" fmla="*/ 289 h 378"/>
                <a:gd name="T86" fmla="*/ 3 w 328"/>
                <a:gd name="T87" fmla="*/ 312 h 378"/>
                <a:gd name="T88" fmla="*/ 13 w 328"/>
                <a:gd name="T89" fmla="*/ 332 h 378"/>
                <a:gd name="T90" fmla="*/ 23 w 328"/>
                <a:gd name="T91" fmla="*/ 344 h 378"/>
                <a:gd name="T92" fmla="*/ 55 w 328"/>
                <a:gd name="T93" fmla="*/ 364 h 378"/>
                <a:gd name="T94" fmla="*/ 97 w 328"/>
                <a:gd name="T95" fmla="*/ 376 h 378"/>
                <a:gd name="T96" fmla="*/ 131 w 328"/>
                <a:gd name="T97" fmla="*/ 378 h 378"/>
                <a:gd name="T98" fmla="*/ 173 w 328"/>
                <a:gd name="T99" fmla="*/ 374 h 378"/>
                <a:gd name="T100" fmla="*/ 210 w 328"/>
                <a:gd name="T101" fmla="*/ 364 h 378"/>
                <a:gd name="T102" fmla="*/ 232 w 328"/>
                <a:gd name="T103" fmla="*/ 354 h 378"/>
                <a:gd name="T104" fmla="*/ 260 w 328"/>
                <a:gd name="T105" fmla="*/ 334 h 378"/>
                <a:gd name="T106" fmla="*/ 279 w 328"/>
                <a:gd name="T107" fmla="*/ 309 h 378"/>
                <a:gd name="T108" fmla="*/ 287 w 328"/>
                <a:gd name="T109" fmla="*/ 291 h 378"/>
                <a:gd name="T110" fmla="*/ 292 w 328"/>
                <a:gd name="T111" fmla="*/ 259 h 378"/>
                <a:gd name="T112" fmla="*/ 288 w 328"/>
                <a:gd name="T113" fmla="*/ 233 h 378"/>
                <a:gd name="T114" fmla="*/ 280 w 328"/>
                <a:gd name="T115" fmla="*/ 219 h 378"/>
                <a:gd name="T116" fmla="*/ 263 w 328"/>
                <a:gd name="T117" fmla="*/ 199 h 378"/>
                <a:gd name="T118" fmla="*/ 231 w 328"/>
                <a:gd name="T119" fmla="*/ 17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28" h="378">
                  <a:moveTo>
                    <a:pt x="231" y="176"/>
                  </a:moveTo>
                  <a:lnTo>
                    <a:pt x="193" y="156"/>
                  </a:lnTo>
                  <a:lnTo>
                    <a:pt x="193" y="156"/>
                  </a:lnTo>
                  <a:lnTo>
                    <a:pt x="176" y="147"/>
                  </a:lnTo>
                  <a:lnTo>
                    <a:pt x="162" y="138"/>
                  </a:lnTo>
                  <a:lnTo>
                    <a:pt x="152" y="130"/>
                  </a:lnTo>
                  <a:lnTo>
                    <a:pt x="144" y="122"/>
                  </a:lnTo>
                  <a:lnTo>
                    <a:pt x="144" y="122"/>
                  </a:lnTo>
                  <a:lnTo>
                    <a:pt x="140" y="114"/>
                  </a:lnTo>
                  <a:lnTo>
                    <a:pt x="138" y="106"/>
                  </a:lnTo>
                  <a:lnTo>
                    <a:pt x="138" y="97"/>
                  </a:lnTo>
                  <a:lnTo>
                    <a:pt x="140" y="87"/>
                  </a:lnTo>
                  <a:lnTo>
                    <a:pt x="140" y="87"/>
                  </a:lnTo>
                  <a:lnTo>
                    <a:pt x="142" y="80"/>
                  </a:lnTo>
                  <a:lnTo>
                    <a:pt x="147" y="74"/>
                  </a:lnTo>
                  <a:lnTo>
                    <a:pt x="153" y="68"/>
                  </a:lnTo>
                  <a:lnTo>
                    <a:pt x="160" y="64"/>
                  </a:lnTo>
                  <a:lnTo>
                    <a:pt x="160" y="64"/>
                  </a:lnTo>
                  <a:lnTo>
                    <a:pt x="169" y="59"/>
                  </a:lnTo>
                  <a:lnTo>
                    <a:pt x="178" y="57"/>
                  </a:lnTo>
                  <a:lnTo>
                    <a:pt x="189" y="56"/>
                  </a:lnTo>
                  <a:lnTo>
                    <a:pt x="200" y="55"/>
                  </a:lnTo>
                  <a:lnTo>
                    <a:pt x="200" y="55"/>
                  </a:lnTo>
                  <a:lnTo>
                    <a:pt x="213" y="56"/>
                  </a:lnTo>
                  <a:lnTo>
                    <a:pt x="223" y="58"/>
                  </a:lnTo>
                  <a:lnTo>
                    <a:pt x="232" y="63"/>
                  </a:lnTo>
                  <a:lnTo>
                    <a:pt x="238" y="69"/>
                  </a:lnTo>
                  <a:lnTo>
                    <a:pt x="238" y="69"/>
                  </a:lnTo>
                  <a:lnTo>
                    <a:pt x="244" y="77"/>
                  </a:lnTo>
                  <a:lnTo>
                    <a:pt x="249" y="86"/>
                  </a:lnTo>
                  <a:lnTo>
                    <a:pt x="250" y="97"/>
                  </a:lnTo>
                  <a:lnTo>
                    <a:pt x="250" y="109"/>
                  </a:lnTo>
                  <a:lnTo>
                    <a:pt x="327" y="109"/>
                  </a:lnTo>
                  <a:lnTo>
                    <a:pt x="327" y="109"/>
                  </a:lnTo>
                  <a:lnTo>
                    <a:pt x="328" y="100"/>
                  </a:lnTo>
                  <a:lnTo>
                    <a:pt x="328" y="91"/>
                  </a:lnTo>
                  <a:lnTo>
                    <a:pt x="328" y="91"/>
                  </a:lnTo>
                  <a:lnTo>
                    <a:pt x="328" y="82"/>
                  </a:lnTo>
                  <a:lnTo>
                    <a:pt x="327" y="73"/>
                  </a:lnTo>
                  <a:lnTo>
                    <a:pt x="325" y="64"/>
                  </a:lnTo>
                  <a:lnTo>
                    <a:pt x="321" y="56"/>
                  </a:lnTo>
                  <a:lnTo>
                    <a:pt x="317" y="48"/>
                  </a:lnTo>
                  <a:lnTo>
                    <a:pt x="313" y="41"/>
                  </a:lnTo>
                  <a:lnTo>
                    <a:pt x="307" y="35"/>
                  </a:lnTo>
                  <a:lnTo>
                    <a:pt x="300" y="29"/>
                  </a:lnTo>
                  <a:lnTo>
                    <a:pt x="300" y="29"/>
                  </a:lnTo>
                  <a:lnTo>
                    <a:pt x="291" y="22"/>
                  </a:lnTo>
                  <a:lnTo>
                    <a:pt x="280" y="17"/>
                  </a:lnTo>
                  <a:lnTo>
                    <a:pt x="269" y="11"/>
                  </a:lnTo>
                  <a:lnTo>
                    <a:pt x="256" y="8"/>
                  </a:lnTo>
                  <a:lnTo>
                    <a:pt x="243" y="4"/>
                  </a:lnTo>
                  <a:lnTo>
                    <a:pt x="228" y="2"/>
                  </a:lnTo>
                  <a:lnTo>
                    <a:pt x="213" y="1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85" y="1"/>
                  </a:lnTo>
                  <a:lnTo>
                    <a:pt x="172" y="1"/>
                  </a:lnTo>
                  <a:lnTo>
                    <a:pt x="161" y="3"/>
                  </a:lnTo>
                  <a:lnTo>
                    <a:pt x="150" y="5"/>
                  </a:lnTo>
                  <a:lnTo>
                    <a:pt x="140" y="9"/>
                  </a:lnTo>
                  <a:lnTo>
                    <a:pt x="130" y="12"/>
                  </a:lnTo>
                  <a:lnTo>
                    <a:pt x="120" y="18"/>
                  </a:lnTo>
                  <a:lnTo>
                    <a:pt x="110" y="22"/>
                  </a:lnTo>
                  <a:lnTo>
                    <a:pt x="110" y="22"/>
                  </a:lnTo>
                  <a:lnTo>
                    <a:pt x="101" y="28"/>
                  </a:lnTo>
                  <a:lnTo>
                    <a:pt x="93" y="35"/>
                  </a:lnTo>
                  <a:lnTo>
                    <a:pt x="86" y="41"/>
                  </a:lnTo>
                  <a:lnTo>
                    <a:pt x="79" y="48"/>
                  </a:lnTo>
                  <a:lnTo>
                    <a:pt x="74" y="56"/>
                  </a:lnTo>
                  <a:lnTo>
                    <a:pt x="68" y="64"/>
                  </a:lnTo>
                  <a:lnTo>
                    <a:pt x="65" y="72"/>
                  </a:lnTo>
                  <a:lnTo>
                    <a:pt x="61" y="80"/>
                  </a:lnTo>
                  <a:lnTo>
                    <a:pt x="61" y="80"/>
                  </a:lnTo>
                  <a:lnTo>
                    <a:pt x="58" y="96"/>
                  </a:lnTo>
                  <a:lnTo>
                    <a:pt x="57" y="104"/>
                  </a:lnTo>
                  <a:lnTo>
                    <a:pt x="57" y="112"/>
                  </a:lnTo>
                  <a:lnTo>
                    <a:pt x="57" y="112"/>
                  </a:lnTo>
                  <a:lnTo>
                    <a:pt x="57" y="122"/>
                  </a:lnTo>
                  <a:lnTo>
                    <a:pt x="59" y="131"/>
                  </a:lnTo>
                  <a:lnTo>
                    <a:pt x="61" y="140"/>
                  </a:lnTo>
                  <a:lnTo>
                    <a:pt x="66" y="149"/>
                  </a:lnTo>
                  <a:lnTo>
                    <a:pt x="66" y="149"/>
                  </a:lnTo>
                  <a:lnTo>
                    <a:pt x="70" y="156"/>
                  </a:lnTo>
                  <a:lnTo>
                    <a:pt x="76" y="162"/>
                  </a:lnTo>
                  <a:lnTo>
                    <a:pt x="84" y="169"/>
                  </a:lnTo>
                  <a:lnTo>
                    <a:pt x="92" y="177"/>
                  </a:lnTo>
                  <a:lnTo>
                    <a:pt x="111" y="192"/>
                  </a:lnTo>
                  <a:lnTo>
                    <a:pt x="135" y="205"/>
                  </a:lnTo>
                  <a:lnTo>
                    <a:pt x="163" y="221"/>
                  </a:lnTo>
                  <a:lnTo>
                    <a:pt x="163" y="221"/>
                  </a:lnTo>
                  <a:lnTo>
                    <a:pt x="176" y="228"/>
                  </a:lnTo>
                  <a:lnTo>
                    <a:pt x="186" y="235"/>
                  </a:lnTo>
                  <a:lnTo>
                    <a:pt x="195" y="243"/>
                  </a:lnTo>
                  <a:lnTo>
                    <a:pt x="201" y="251"/>
                  </a:lnTo>
                  <a:lnTo>
                    <a:pt x="201" y="251"/>
                  </a:lnTo>
                  <a:lnTo>
                    <a:pt x="206" y="259"/>
                  </a:lnTo>
                  <a:lnTo>
                    <a:pt x="209" y="267"/>
                  </a:lnTo>
                  <a:lnTo>
                    <a:pt x="210" y="276"/>
                  </a:lnTo>
                  <a:lnTo>
                    <a:pt x="209" y="282"/>
                  </a:lnTo>
                  <a:lnTo>
                    <a:pt x="209" y="282"/>
                  </a:lnTo>
                  <a:lnTo>
                    <a:pt x="205" y="291"/>
                  </a:lnTo>
                  <a:lnTo>
                    <a:pt x="199" y="300"/>
                  </a:lnTo>
                  <a:lnTo>
                    <a:pt x="193" y="307"/>
                  </a:lnTo>
                  <a:lnTo>
                    <a:pt x="184" y="313"/>
                  </a:lnTo>
                  <a:lnTo>
                    <a:pt x="184" y="313"/>
                  </a:lnTo>
                  <a:lnTo>
                    <a:pt x="173" y="317"/>
                  </a:lnTo>
                  <a:lnTo>
                    <a:pt x="162" y="321"/>
                  </a:lnTo>
                  <a:lnTo>
                    <a:pt x="149" y="323"/>
                  </a:lnTo>
                  <a:lnTo>
                    <a:pt x="134" y="323"/>
                  </a:lnTo>
                  <a:lnTo>
                    <a:pt x="134" y="323"/>
                  </a:lnTo>
                  <a:lnTo>
                    <a:pt x="120" y="322"/>
                  </a:lnTo>
                  <a:lnTo>
                    <a:pt x="106" y="318"/>
                  </a:lnTo>
                  <a:lnTo>
                    <a:pt x="101" y="316"/>
                  </a:lnTo>
                  <a:lnTo>
                    <a:pt x="96" y="314"/>
                  </a:lnTo>
                  <a:lnTo>
                    <a:pt x="92" y="309"/>
                  </a:lnTo>
                  <a:lnTo>
                    <a:pt x="88" y="306"/>
                  </a:lnTo>
                  <a:lnTo>
                    <a:pt x="88" y="306"/>
                  </a:lnTo>
                  <a:lnTo>
                    <a:pt x="85" y="302"/>
                  </a:lnTo>
                  <a:lnTo>
                    <a:pt x="83" y="296"/>
                  </a:lnTo>
                  <a:lnTo>
                    <a:pt x="80" y="290"/>
                  </a:lnTo>
                  <a:lnTo>
                    <a:pt x="79" y="285"/>
                  </a:lnTo>
                  <a:lnTo>
                    <a:pt x="78" y="270"/>
                  </a:lnTo>
                  <a:lnTo>
                    <a:pt x="80" y="254"/>
                  </a:lnTo>
                  <a:lnTo>
                    <a:pt x="5" y="254"/>
                  </a:lnTo>
                  <a:lnTo>
                    <a:pt x="5" y="254"/>
                  </a:lnTo>
                  <a:lnTo>
                    <a:pt x="1" y="272"/>
                  </a:lnTo>
                  <a:lnTo>
                    <a:pt x="1" y="280"/>
                  </a:lnTo>
                  <a:lnTo>
                    <a:pt x="0" y="289"/>
                  </a:lnTo>
                  <a:lnTo>
                    <a:pt x="0" y="289"/>
                  </a:lnTo>
                  <a:lnTo>
                    <a:pt x="1" y="297"/>
                  </a:lnTo>
                  <a:lnTo>
                    <a:pt x="2" y="305"/>
                  </a:lnTo>
                  <a:lnTo>
                    <a:pt x="3" y="312"/>
                  </a:lnTo>
                  <a:lnTo>
                    <a:pt x="5" y="318"/>
                  </a:lnTo>
                  <a:lnTo>
                    <a:pt x="9" y="325"/>
                  </a:lnTo>
                  <a:lnTo>
                    <a:pt x="13" y="332"/>
                  </a:lnTo>
                  <a:lnTo>
                    <a:pt x="18" y="339"/>
                  </a:lnTo>
                  <a:lnTo>
                    <a:pt x="23" y="344"/>
                  </a:lnTo>
                  <a:lnTo>
                    <a:pt x="23" y="344"/>
                  </a:lnTo>
                  <a:lnTo>
                    <a:pt x="32" y="352"/>
                  </a:lnTo>
                  <a:lnTo>
                    <a:pt x="43" y="359"/>
                  </a:lnTo>
                  <a:lnTo>
                    <a:pt x="55" y="364"/>
                  </a:lnTo>
                  <a:lnTo>
                    <a:pt x="68" y="370"/>
                  </a:lnTo>
                  <a:lnTo>
                    <a:pt x="81" y="373"/>
                  </a:lnTo>
                  <a:lnTo>
                    <a:pt x="97" y="376"/>
                  </a:lnTo>
                  <a:lnTo>
                    <a:pt x="114" y="378"/>
                  </a:lnTo>
                  <a:lnTo>
                    <a:pt x="131" y="378"/>
                  </a:lnTo>
                  <a:lnTo>
                    <a:pt x="131" y="378"/>
                  </a:lnTo>
                  <a:lnTo>
                    <a:pt x="145" y="378"/>
                  </a:lnTo>
                  <a:lnTo>
                    <a:pt x="160" y="377"/>
                  </a:lnTo>
                  <a:lnTo>
                    <a:pt x="173" y="374"/>
                  </a:lnTo>
                  <a:lnTo>
                    <a:pt x="186" y="372"/>
                  </a:lnTo>
                  <a:lnTo>
                    <a:pt x="198" y="369"/>
                  </a:lnTo>
                  <a:lnTo>
                    <a:pt x="210" y="364"/>
                  </a:lnTo>
                  <a:lnTo>
                    <a:pt x="222" y="360"/>
                  </a:lnTo>
                  <a:lnTo>
                    <a:pt x="232" y="354"/>
                  </a:lnTo>
                  <a:lnTo>
                    <a:pt x="232" y="354"/>
                  </a:lnTo>
                  <a:lnTo>
                    <a:pt x="242" y="349"/>
                  </a:lnTo>
                  <a:lnTo>
                    <a:pt x="251" y="342"/>
                  </a:lnTo>
                  <a:lnTo>
                    <a:pt x="260" y="334"/>
                  </a:lnTo>
                  <a:lnTo>
                    <a:pt x="267" y="327"/>
                  </a:lnTo>
                  <a:lnTo>
                    <a:pt x="273" y="318"/>
                  </a:lnTo>
                  <a:lnTo>
                    <a:pt x="279" y="309"/>
                  </a:lnTo>
                  <a:lnTo>
                    <a:pt x="283" y="300"/>
                  </a:lnTo>
                  <a:lnTo>
                    <a:pt x="287" y="291"/>
                  </a:lnTo>
                  <a:lnTo>
                    <a:pt x="287" y="291"/>
                  </a:lnTo>
                  <a:lnTo>
                    <a:pt x="290" y="275"/>
                  </a:lnTo>
                  <a:lnTo>
                    <a:pt x="292" y="259"/>
                  </a:lnTo>
                  <a:lnTo>
                    <a:pt x="292" y="259"/>
                  </a:lnTo>
                  <a:lnTo>
                    <a:pt x="291" y="250"/>
                  </a:lnTo>
                  <a:lnTo>
                    <a:pt x="290" y="241"/>
                  </a:lnTo>
                  <a:lnTo>
                    <a:pt x="288" y="233"/>
                  </a:lnTo>
                  <a:lnTo>
                    <a:pt x="284" y="225"/>
                  </a:lnTo>
                  <a:lnTo>
                    <a:pt x="284" y="225"/>
                  </a:lnTo>
                  <a:lnTo>
                    <a:pt x="280" y="219"/>
                  </a:lnTo>
                  <a:lnTo>
                    <a:pt x="276" y="212"/>
                  </a:lnTo>
                  <a:lnTo>
                    <a:pt x="270" y="205"/>
                  </a:lnTo>
                  <a:lnTo>
                    <a:pt x="263" y="199"/>
                  </a:lnTo>
                  <a:lnTo>
                    <a:pt x="256" y="193"/>
                  </a:lnTo>
                  <a:lnTo>
                    <a:pt x="249" y="187"/>
                  </a:lnTo>
                  <a:lnTo>
                    <a:pt x="231" y="176"/>
                  </a:lnTo>
                  <a:lnTo>
                    <a:pt x="231" y="1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92"/>
              <a:endParaRPr lang="pt-BR" dirty="0">
                <a:solidFill>
                  <a:srgbClr val="3D4652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auto">
            <a:xfrm>
              <a:off x="3370263" y="6492876"/>
              <a:ext cx="88900" cy="95250"/>
            </a:xfrm>
            <a:custGeom>
              <a:avLst/>
              <a:gdLst>
                <a:gd name="T0" fmla="*/ 324 w 341"/>
                <a:gd name="T1" fmla="*/ 55 h 363"/>
                <a:gd name="T2" fmla="*/ 332 w 341"/>
                <a:gd name="T3" fmla="*/ 27 h 363"/>
                <a:gd name="T4" fmla="*/ 341 w 341"/>
                <a:gd name="T5" fmla="*/ 0 h 363"/>
                <a:gd name="T6" fmla="*/ 112 w 341"/>
                <a:gd name="T7" fmla="*/ 0 h 363"/>
                <a:gd name="T8" fmla="*/ 0 w 341"/>
                <a:gd name="T9" fmla="*/ 363 h 363"/>
                <a:gd name="T10" fmla="*/ 40 w 341"/>
                <a:gd name="T11" fmla="*/ 363 h 363"/>
                <a:gd name="T12" fmla="*/ 80 w 341"/>
                <a:gd name="T13" fmla="*/ 363 h 363"/>
                <a:gd name="T14" fmla="*/ 125 w 341"/>
                <a:gd name="T15" fmla="*/ 213 h 363"/>
                <a:gd name="T16" fmla="*/ 270 w 341"/>
                <a:gd name="T17" fmla="*/ 213 h 363"/>
                <a:gd name="T18" fmla="*/ 279 w 341"/>
                <a:gd name="T19" fmla="*/ 185 h 363"/>
                <a:gd name="T20" fmla="*/ 287 w 341"/>
                <a:gd name="T21" fmla="*/ 157 h 363"/>
                <a:gd name="T22" fmla="*/ 141 w 341"/>
                <a:gd name="T23" fmla="*/ 157 h 363"/>
                <a:gd name="T24" fmla="*/ 172 w 341"/>
                <a:gd name="T25" fmla="*/ 55 h 363"/>
                <a:gd name="T26" fmla="*/ 324 w 341"/>
                <a:gd name="T27" fmla="*/ 5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1" h="363">
                  <a:moveTo>
                    <a:pt x="324" y="55"/>
                  </a:moveTo>
                  <a:lnTo>
                    <a:pt x="332" y="27"/>
                  </a:lnTo>
                  <a:lnTo>
                    <a:pt x="341" y="0"/>
                  </a:lnTo>
                  <a:lnTo>
                    <a:pt x="112" y="0"/>
                  </a:lnTo>
                  <a:lnTo>
                    <a:pt x="0" y="363"/>
                  </a:lnTo>
                  <a:lnTo>
                    <a:pt x="40" y="363"/>
                  </a:lnTo>
                  <a:lnTo>
                    <a:pt x="80" y="363"/>
                  </a:lnTo>
                  <a:lnTo>
                    <a:pt x="125" y="213"/>
                  </a:lnTo>
                  <a:lnTo>
                    <a:pt x="270" y="213"/>
                  </a:lnTo>
                  <a:lnTo>
                    <a:pt x="279" y="185"/>
                  </a:lnTo>
                  <a:lnTo>
                    <a:pt x="287" y="157"/>
                  </a:lnTo>
                  <a:lnTo>
                    <a:pt x="141" y="157"/>
                  </a:lnTo>
                  <a:lnTo>
                    <a:pt x="172" y="55"/>
                  </a:lnTo>
                  <a:lnTo>
                    <a:pt x="324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92"/>
              <a:endParaRPr lang="pt-BR" dirty="0">
                <a:solidFill>
                  <a:srgbClr val="3D4652"/>
                </a:solidFill>
              </a:endParaRPr>
            </a:p>
          </p:txBody>
        </p:sp>
        <p:sp>
          <p:nvSpPr>
            <p:cNvPr id="27" name="Freeform 19"/>
            <p:cNvSpPr>
              <a:spLocks noEditPoints="1"/>
            </p:cNvSpPr>
            <p:nvPr/>
          </p:nvSpPr>
          <p:spPr bwMode="auto">
            <a:xfrm>
              <a:off x="3457575" y="6489701"/>
              <a:ext cx="93663" cy="100013"/>
            </a:xfrm>
            <a:custGeom>
              <a:avLst/>
              <a:gdLst>
                <a:gd name="T0" fmla="*/ 202 w 353"/>
                <a:gd name="T1" fmla="*/ 1 h 378"/>
                <a:gd name="T2" fmla="*/ 150 w 353"/>
                <a:gd name="T3" fmla="*/ 11 h 378"/>
                <a:gd name="T4" fmla="*/ 105 w 353"/>
                <a:gd name="T5" fmla="*/ 32 h 378"/>
                <a:gd name="T6" fmla="*/ 79 w 353"/>
                <a:gd name="T7" fmla="*/ 53 h 378"/>
                <a:gd name="T8" fmla="*/ 45 w 353"/>
                <a:gd name="T9" fmla="*/ 93 h 378"/>
                <a:gd name="T10" fmla="*/ 20 w 353"/>
                <a:gd name="T11" fmla="*/ 142 h 378"/>
                <a:gd name="T12" fmla="*/ 8 w 353"/>
                <a:gd name="T13" fmla="*/ 183 h 378"/>
                <a:gd name="T14" fmla="*/ 1 w 353"/>
                <a:gd name="T15" fmla="*/ 226 h 378"/>
                <a:gd name="T16" fmla="*/ 0 w 353"/>
                <a:gd name="T17" fmla="*/ 259 h 378"/>
                <a:gd name="T18" fmla="*/ 9 w 353"/>
                <a:gd name="T19" fmla="*/ 299 h 378"/>
                <a:gd name="T20" fmla="*/ 28 w 353"/>
                <a:gd name="T21" fmla="*/ 332 h 378"/>
                <a:gd name="T22" fmla="*/ 47 w 353"/>
                <a:gd name="T23" fmla="*/ 350 h 378"/>
                <a:gd name="T24" fmla="*/ 81 w 353"/>
                <a:gd name="T25" fmla="*/ 369 h 378"/>
                <a:gd name="T26" fmla="*/ 121 w 353"/>
                <a:gd name="T27" fmla="*/ 378 h 378"/>
                <a:gd name="T28" fmla="*/ 155 w 353"/>
                <a:gd name="T29" fmla="*/ 377 h 378"/>
                <a:gd name="T30" fmla="*/ 204 w 353"/>
                <a:gd name="T31" fmla="*/ 368 h 378"/>
                <a:gd name="T32" fmla="*/ 249 w 353"/>
                <a:gd name="T33" fmla="*/ 345 h 378"/>
                <a:gd name="T34" fmla="*/ 275 w 353"/>
                <a:gd name="T35" fmla="*/ 324 h 378"/>
                <a:gd name="T36" fmla="*/ 308 w 353"/>
                <a:gd name="T37" fmla="*/ 285 h 378"/>
                <a:gd name="T38" fmla="*/ 333 w 353"/>
                <a:gd name="T39" fmla="*/ 234 h 378"/>
                <a:gd name="T40" fmla="*/ 345 w 353"/>
                <a:gd name="T41" fmla="*/ 194 h 378"/>
                <a:gd name="T42" fmla="*/ 352 w 353"/>
                <a:gd name="T43" fmla="*/ 151 h 378"/>
                <a:gd name="T44" fmla="*/ 352 w 353"/>
                <a:gd name="T45" fmla="*/ 118 h 378"/>
                <a:gd name="T46" fmla="*/ 344 w 353"/>
                <a:gd name="T47" fmla="*/ 78 h 378"/>
                <a:gd name="T48" fmla="*/ 325 w 353"/>
                <a:gd name="T49" fmla="*/ 45 h 378"/>
                <a:gd name="T50" fmla="*/ 307 w 353"/>
                <a:gd name="T51" fmla="*/ 28 h 378"/>
                <a:gd name="T52" fmla="*/ 275 w 353"/>
                <a:gd name="T53" fmla="*/ 9 h 378"/>
                <a:gd name="T54" fmla="*/ 234 w 353"/>
                <a:gd name="T55" fmla="*/ 1 h 378"/>
                <a:gd name="T56" fmla="*/ 273 w 353"/>
                <a:gd name="T57" fmla="*/ 160 h 378"/>
                <a:gd name="T58" fmla="*/ 262 w 353"/>
                <a:gd name="T59" fmla="*/ 202 h 378"/>
                <a:gd name="T60" fmla="*/ 248 w 353"/>
                <a:gd name="T61" fmla="*/ 242 h 378"/>
                <a:gd name="T62" fmla="*/ 229 w 353"/>
                <a:gd name="T63" fmla="*/ 275 h 378"/>
                <a:gd name="T64" fmla="*/ 215 w 353"/>
                <a:gd name="T65" fmla="*/ 291 h 378"/>
                <a:gd name="T66" fmla="*/ 192 w 353"/>
                <a:gd name="T67" fmla="*/ 312 h 378"/>
                <a:gd name="T68" fmla="*/ 167 w 353"/>
                <a:gd name="T69" fmla="*/ 322 h 378"/>
                <a:gd name="T70" fmla="*/ 148 w 353"/>
                <a:gd name="T71" fmla="*/ 324 h 378"/>
                <a:gd name="T72" fmla="*/ 118 w 353"/>
                <a:gd name="T73" fmla="*/ 318 h 378"/>
                <a:gd name="T74" fmla="*/ 101 w 353"/>
                <a:gd name="T75" fmla="*/ 308 h 378"/>
                <a:gd name="T76" fmla="*/ 92 w 353"/>
                <a:gd name="T77" fmla="*/ 299 h 378"/>
                <a:gd name="T78" fmla="*/ 82 w 353"/>
                <a:gd name="T79" fmla="*/ 281 h 378"/>
                <a:gd name="T80" fmla="*/ 77 w 353"/>
                <a:gd name="T81" fmla="*/ 250 h 378"/>
                <a:gd name="T82" fmla="*/ 81 w 353"/>
                <a:gd name="T83" fmla="*/ 216 h 378"/>
                <a:gd name="T84" fmla="*/ 91 w 353"/>
                <a:gd name="T85" fmla="*/ 176 h 378"/>
                <a:gd name="T86" fmla="*/ 105 w 353"/>
                <a:gd name="T87" fmla="*/ 136 h 378"/>
                <a:gd name="T88" fmla="*/ 125 w 353"/>
                <a:gd name="T89" fmla="*/ 103 h 378"/>
                <a:gd name="T90" fmla="*/ 139 w 353"/>
                <a:gd name="T91" fmla="*/ 86 h 378"/>
                <a:gd name="T92" fmla="*/ 163 w 353"/>
                <a:gd name="T93" fmla="*/ 67 h 378"/>
                <a:gd name="T94" fmla="*/ 190 w 353"/>
                <a:gd name="T95" fmla="*/ 56 h 378"/>
                <a:gd name="T96" fmla="*/ 208 w 353"/>
                <a:gd name="T97" fmla="*/ 55 h 378"/>
                <a:gd name="T98" fmla="*/ 237 w 353"/>
                <a:gd name="T99" fmla="*/ 59 h 378"/>
                <a:gd name="T100" fmla="*/ 254 w 353"/>
                <a:gd name="T101" fmla="*/ 68 h 378"/>
                <a:gd name="T102" fmla="*/ 262 w 353"/>
                <a:gd name="T103" fmla="*/ 78 h 378"/>
                <a:gd name="T104" fmla="*/ 271 w 353"/>
                <a:gd name="T105" fmla="*/ 96 h 378"/>
                <a:gd name="T106" fmla="*/ 276 w 353"/>
                <a:gd name="T107" fmla="*/ 125 h 378"/>
                <a:gd name="T108" fmla="*/ 273 w 353"/>
                <a:gd name="T109" fmla="*/ 16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53" h="378">
                  <a:moveTo>
                    <a:pt x="220" y="0"/>
                  </a:moveTo>
                  <a:lnTo>
                    <a:pt x="220" y="0"/>
                  </a:lnTo>
                  <a:lnTo>
                    <a:pt x="202" y="1"/>
                  </a:lnTo>
                  <a:lnTo>
                    <a:pt x="184" y="3"/>
                  </a:lnTo>
                  <a:lnTo>
                    <a:pt x="167" y="5"/>
                  </a:lnTo>
                  <a:lnTo>
                    <a:pt x="150" y="11"/>
                  </a:lnTo>
                  <a:lnTo>
                    <a:pt x="135" y="17"/>
                  </a:lnTo>
                  <a:lnTo>
                    <a:pt x="120" y="23"/>
                  </a:lnTo>
                  <a:lnTo>
                    <a:pt x="105" y="32"/>
                  </a:lnTo>
                  <a:lnTo>
                    <a:pt x="91" y="41"/>
                  </a:lnTo>
                  <a:lnTo>
                    <a:pt x="91" y="41"/>
                  </a:lnTo>
                  <a:lnTo>
                    <a:pt x="79" y="53"/>
                  </a:lnTo>
                  <a:lnTo>
                    <a:pt x="66" y="65"/>
                  </a:lnTo>
                  <a:lnTo>
                    <a:pt x="55" y="78"/>
                  </a:lnTo>
                  <a:lnTo>
                    <a:pt x="45" y="93"/>
                  </a:lnTo>
                  <a:lnTo>
                    <a:pt x="36" y="108"/>
                  </a:lnTo>
                  <a:lnTo>
                    <a:pt x="28" y="124"/>
                  </a:lnTo>
                  <a:lnTo>
                    <a:pt x="20" y="142"/>
                  </a:lnTo>
                  <a:lnTo>
                    <a:pt x="15" y="160"/>
                  </a:lnTo>
                  <a:lnTo>
                    <a:pt x="15" y="160"/>
                  </a:lnTo>
                  <a:lnTo>
                    <a:pt x="8" y="183"/>
                  </a:lnTo>
                  <a:lnTo>
                    <a:pt x="3" y="204"/>
                  </a:lnTo>
                  <a:lnTo>
                    <a:pt x="3" y="204"/>
                  </a:lnTo>
                  <a:lnTo>
                    <a:pt x="1" y="226"/>
                  </a:lnTo>
                  <a:lnTo>
                    <a:pt x="0" y="244"/>
                  </a:lnTo>
                  <a:lnTo>
                    <a:pt x="0" y="244"/>
                  </a:lnTo>
                  <a:lnTo>
                    <a:pt x="0" y="259"/>
                  </a:lnTo>
                  <a:lnTo>
                    <a:pt x="2" y="274"/>
                  </a:lnTo>
                  <a:lnTo>
                    <a:pt x="6" y="287"/>
                  </a:lnTo>
                  <a:lnTo>
                    <a:pt x="9" y="299"/>
                  </a:lnTo>
                  <a:lnTo>
                    <a:pt x="15" y="311"/>
                  </a:lnTo>
                  <a:lnTo>
                    <a:pt x="21" y="322"/>
                  </a:lnTo>
                  <a:lnTo>
                    <a:pt x="28" y="332"/>
                  </a:lnTo>
                  <a:lnTo>
                    <a:pt x="37" y="342"/>
                  </a:lnTo>
                  <a:lnTo>
                    <a:pt x="37" y="342"/>
                  </a:lnTo>
                  <a:lnTo>
                    <a:pt x="47" y="350"/>
                  </a:lnTo>
                  <a:lnTo>
                    <a:pt x="57" y="358"/>
                  </a:lnTo>
                  <a:lnTo>
                    <a:pt x="68" y="363"/>
                  </a:lnTo>
                  <a:lnTo>
                    <a:pt x="81" y="369"/>
                  </a:lnTo>
                  <a:lnTo>
                    <a:pt x="93" y="373"/>
                  </a:lnTo>
                  <a:lnTo>
                    <a:pt x="107" y="376"/>
                  </a:lnTo>
                  <a:lnTo>
                    <a:pt x="121" y="378"/>
                  </a:lnTo>
                  <a:lnTo>
                    <a:pt x="137" y="378"/>
                  </a:lnTo>
                  <a:lnTo>
                    <a:pt x="137" y="378"/>
                  </a:lnTo>
                  <a:lnTo>
                    <a:pt x="155" y="377"/>
                  </a:lnTo>
                  <a:lnTo>
                    <a:pt x="172" y="376"/>
                  </a:lnTo>
                  <a:lnTo>
                    <a:pt x="188" y="372"/>
                  </a:lnTo>
                  <a:lnTo>
                    <a:pt x="204" y="368"/>
                  </a:lnTo>
                  <a:lnTo>
                    <a:pt x="220" y="361"/>
                  </a:lnTo>
                  <a:lnTo>
                    <a:pt x="234" y="354"/>
                  </a:lnTo>
                  <a:lnTo>
                    <a:pt x="249" y="345"/>
                  </a:lnTo>
                  <a:lnTo>
                    <a:pt x="262" y="335"/>
                  </a:lnTo>
                  <a:lnTo>
                    <a:pt x="262" y="335"/>
                  </a:lnTo>
                  <a:lnTo>
                    <a:pt x="275" y="324"/>
                  </a:lnTo>
                  <a:lnTo>
                    <a:pt x="287" y="313"/>
                  </a:lnTo>
                  <a:lnTo>
                    <a:pt x="298" y="299"/>
                  </a:lnTo>
                  <a:lnTo>
                    <a:pt x="308" y="285"/>
                  </a:lnTo>
                  <a:lnTo>
                    <a:pt x="317" y="269"/>
                  </a:lnTo>
                  <a:lnTo>
                    <a:pt x="325" y="252"/>
                  </a:lnTo>
                  <a:lnTo>
                    <a:pt x="333" y="234"/>
                  </a:lnTo>
                  <a:lnTo>
                    <a:pt x="340" y="215"/>
                  </a:lnTo>
                  <a:lnTo>
                    <a:pt x="340" y="215"/>
                  </a:lnTo>
                  <a:lnTo>
                    <a:pt x="345" y="194"/>
                  </a:lnTo>
                  <a:lnTo>
                    <a:pt x="350" y="173"/>
                  </a:lnTo>
                  <a:lnTo>
                    <a:pt x="350" y="173"/>
                  </a:lnTo>
                  <a:lnTo>
                    <a:pt x="352" y="151"/>
                  </a:lnTo>
                  <a:lnTo>
                    <a:pt x="353" y="132"/>
                  </a:lnTo>
                  <a:lnTo>
                    <a:pt x="353" y="132"/>
                  </a:lnTo>
                  <a:lnTo>
                    <a:pt x="352" y="118"/>
                  </a:lnTo>
                  <a:lnTo>
                    <a:pt x="351" y="103"/>
                  </a:lnTo>
                  <a:lnTo>
                    <a:pt x="348" y="91"/>
                  </a:lnTo>
                  <a:lnTo>
                    <a:pt x="344" y="78"/>
                  </a:lnTo>
                  <a:lnTo>
                    <a:pt x="339" y="66"/>
                  </a:lnTo>
                  <a:lnTo>
                    <a:pt x="333" y="55"/>
                  </a:lnTo>
                  <a:lnTo>
                    <a:pt x="325" y="45"/>
                  </a:lnTo>
                  <a:lnTo>
                    <a:pt x="317" y="36"/>
                  </a:lnTo>
                  <a:lnTo>
                    <a:pt x="317" y="36"/>
                  </a:lnTo>
                  <a:lnTo>
                    <a:pt x="307" y="28"/>
                  </a:lnTo>
                  <a:lnTo>
                    <a:pt x="297" y="20"/>
                  </a:lnTo>
                  <a:lnTo>
                    <a:pt x="286" y="14"/>
                  </a:lnTo>
                  <a:lnTo>
                    <a:pt x="275" y="9"/>
                  </a:lnTo>
                  <a:lnTo>
                    <a:pt x="262" y="5"/>
                  </a:lnTo>
                  <a:lnTo>
                    <a:pt x="249" y="2"/>
                  </a:lnTo>
                  <a:lnTo>
                    <a:pt x="234" y="1"/>
                  </a:lnTo>
                  <a:lnTo>
                    <a:pt x="220" y="0"/>
                  </a:lnTo>
                  <a:lnTo>
                    <a:pt x="220" y="0"/>
                  </a:lnTo>
                  <a:close/>
                  <a:moveTo>
                    <a:pt x="273" y="160"/>
                  </a:moveTo>
                  <a:lnTo>
                    <a:pt x="273" y="160"/>
                  </a:lnTo>
                  <a:lnTo>
                    <a:pt x="268" y="180"/>
                  </a:lnTo>
                  <a:lnTo>
                    <a:pt x="262" y="202"/>
                  </a:lnTo>
                  <a:lnTo>
                    <a:pt x="262" y="202"/>
                  </a:lnTo>
                  <a:lnTo>
                    <a:pt x="254" y="229"/>
                  </a:lnTo>
                  <a:lnTo>
                    <a:pt x="248" y="242"/>
                  </a:lnTo>
                  <a:lnTo>
                    <a:pt x="242" y="253"/>
                  </a:lnTo>
                  <a:lnTo>
                    <a:pt x="236" y="265"/>
                  </a:lnTo>
                  <a:lnTo>
                    <a:pt x="229" y="275"/>
                  </a:lnTo>
                  <a:lnTo>
                    <a:pt x="222" y="284"/>
                  </a:lnTo>
                  <a:lnTo>
                    <a:pt x="215" y="291"/>
                  </a:lnTo>
                  <a:lnTo>
                    <a:pt x="215" y="291"/>
                  </a:lnTo>
                  <a:lnTo>
                    <a:pt x="208" y="299"/>
                  </a:lnTo>
                  <a:lnTo>
                    <a:pt x="200" y="306"/>
                  </a:lnTo>
                  <a:lnTo>
                    <a:pt x="192" y="312"/>
                  </a:lnTo>
                  <a:lnTo>
                    <a:pt x="184" y="316"/>
                  </a:lnTo>
                  <a:lnTo>
                    <a:pt x="175" y="319"/>
                  </a:lnTo>
                  <a:lnTo>
                    <a:pt x="167" y="322"/>
                  </a:lnTo>
                  <a:lnTo>
                    <a:pt x="158" y="323"/>
                  </a:lnTo>
                  <a:lnTo>
                    <a:pt x="148" y="324"/>
                  </a:lnTo>
                  <a:lnTo>
                    <a:pt x="148" y="324"/>
                  </a:lnTo>
                  <a:lnTo>
                    <a:pt x="132" y="323"/>
                  </a:lnTo>
                  <a:lnTo>
                    <a:pt x="126" y="321"/>
                  </a:lnTo>
                  <a:lnTo>
                    <a:pt x="118" y="318"/>
                  </a:lnTo>
                  <a:lnTo>
                    <a:pt x="112" y="316"/>
                  </a:lnTo>
                  <a:lnTo>
                    <a:pt x="107" y="313"/>
                  </a:lnTo>
                  <a:lnTo>
                    <a:pt x="101" y="308"/>
                  </a:lnTo>
                  <a:lnTo>
                    <a:pt x="95" y="304"/>
                  </a:lnTo>
                  <a:lnTo>
                    <a:pt x="95" y="304"/>
                  </a:lnTo>
                  <a:lnTo>
                    <a:pt x="92" y="299"/>
                  </a:lnTo>
                  <a:lnTo>
                    <a:pt x="88" y="294"/>
                  </a:lnTo>
                  <a:lnTo>
                    <a:pt x="84" y="288"/>
                  </a:lnTo>
                  <a:lnTo>
                    <a:pt x="82" y="281"/>
                  </a:lnTo>
                  <a:lnTo>
                    <a:pt x="80" y="275"/>
                  </a:lnTo>
                  <a:lnTo>
                    <a:pt x="79" y="267"/>
                  </a:lnTo>
                  <a:lnTo>
                    <a:pt x="77" y="250"/>
                  </a:lnTo>
                  <a:lnTo>
                    <a:pt x="77" y="250"/>
                  </a:lnTo>
                  <a:lnTo>
                    <a:pt x="79" y="234"/>
                  </a:lnTo>
                  <a:lnTo>
                    <a:pt x="81" y="216"/>
                  </a:lnTo>
                  <a:lnTo>
                    <a:pt x="81" y="216"/>
                  </a:lnTo>
                  <a:lnTo>
                    <a:pt x="85" y="196"/>
                  </a:lnTo>
                  <a:lnTo>
                    <a:pt x="91" y="176"/>
                  </a:lnTo>
                  <a:lnTo>
                    <a:pt x="91" y="176"/>
                  </a:lnTo>
                  <a:lnTo>
                    <a:pt x="100" y="148"/>
                  </a:lnTo>
                  <a:lnTo>
                    <a:pt x="105" y="136"/>
                  </a:lnTo>
                  <a:lnTo>
                    <a:pt x="111" y="124"/>
                  </a:lnTo>
                  <a:lnTo>
                    <a:pt x="118" y="113"/>
                  </a:lnTo>
                  <a:lnTo>
                    <a:pt x="125" y="103"/>
                  </a:lnTo>
                  <a:lnTo>
                    <a:pt x="131" y="94"/>
                  </a:lnTo>
                  <a:lnTo>
                    <a:pt x="139" y="86"/>
                  </a:lnTo>
                  <a:lnTo>
                    <a:pt x="139" y="86"/>
                  </a:lnTo>
                  <a:lnTo>
                    <a:pt x="147" y="78"/>
                  </a:lnTo>
                  <a:lnTo>
                    <a:pt x="155" y="72"/>
                  </a:lnTo>
                  <a:lnTo>
                    <a:pt x="163" y="67"/>
                  </a:lnTo>
                  <a:lnTo>
                    <a:pt x="172" y="63"/>
                  </a:lnTo>
                  <a:lnTo>
                    <a:pt x="179" y="59"/>
                  </a:lnTo>
                  <a:lnTo>
                    <a:pt x="190" y="56"/>
                  </a:lnTo>
                  <a:lnTo>
                    <a:pt x="199" y="55"/>
                  </a:lnTo>
                  <a:lnTo>
                    <a:pt x="208" y="55"/>
                  </a:lnTo>
                  <a:lnTo>
                    <a:pt x="208" y="55"/>
                  </a:lnTo>
                  <a:lnTo>
                    <a:pt x="223" y="56"/>
                  </a:lnTo>
                  <a:lnTo>
                    <a:pt x="231" y="57"/>
                  </a:lnTo>
                  <a:lnTo>
                    <a:pt x="237" y="59"/>
                  </a:lnTo>
                  <a:lnTo>
                    <a:pt x="243" y="62"/>
                  </a:lnTo>
                  <a:lnTo>
                    <a:pt x="249" y="65"/>
                  </a:lnTo>
                  <a:lnTo>
                    <a:pt x="254" y="68"/>
                  </a:lnTo>
                  <a:lnTo>
                    <a:pt x="259" y="73"/>
                  </a:lnTo>
                  <a:lnTo>
                    <a:pt x="259" y="73"/>
                  </a:lnTo>
                  <a:lnTo>
                    <a:pt x="262" y="78"/>
                  </a:lnTo>
                  <a:lnTo>
                    <a:pt x="266" y="84"/>
                  </a:lnTo>
                  <a:lnTo>
                    <a:pt x="269" y="90"/>
                  </a:lnTo>
                  <a:lnTo>
                    <a:pt x="271" y="96"/>
                  </a:lnTo>
                  <a:lnTo>
                    <a:pt x="275" y="110"/>
                  </a:lnTo>
                  <a:lnTo>
                    <a:pt x="276" y="125"/>
                  </a:lnTo>
                  <a:lnTo>
                    <a:pt x="276" y="125"/>
                  </a:lnTo>
                  <a:lnTo>
                    <a:pt x="275" y="142"/>
                  </a:lnTo>
                  <a:lnTo>
                    <a:pt x="273" y="160"/>
                  </a:lnTo>
                  <a:lnTo>
                    <a:pt x="273" y="1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92"/>
              <a:endParaRPr lang="pt-BR" dirty="0">
                <a:solidFill>
                  <a:srgbClr val="3D4652"/>
                </a:solidFill>
              </a:endParaRPr>
            </a:p>
          </p:txBody>
        </p:sp>
        <p:sp>
          <p:nvSpPr>
            <p:cNvPr id="28" name="Freeform 20"/>
            <p:cNvSpPr>
              <a:spLocks/>
            </p:cNvSpPr>
            <p:nvPr/>
          </p:nvSpPr>
          <p:spPr bwMode="auto">
            <a:xfrm>
              <a:off x="5829300" y="6492876"/>
              <a:ext cx="88900" cy="95250"/>
            </a:xfrm>
            <a:custGeom>
              <a:avLst/>
              <a:gdLst>
                <a:gd name="T0" fmla="*/ 106 w 339"/>
                <a:gd name="T1" fmla="*/ 0 h 363"/>
                <a:gd name="T2" fmla="*/ 0 w 339"/>
                <a:gd name="T3" fmla="*/ 363 h 363"/>
                <a:gd name="T4" fmla="*/ 241 w 339"/>
                <a:gd name="T5" fmla="*/ 363 h 363"/>
                <a:gd name="T6" fmla="*/ 249 w 339"/>
                <a:gd name="T7" fmla="*/ 335 h 363"/>
                <a:gd name="T8" fmla="*/ 258 w 339"/>
                <a:gd name="T9" fmla="*/ 307 h 363"/>
                <a:gd name="T10" fmla="*/ 92 w 339"/>
                <a:gd name="T11" fmla="*/ 307 h 363"/>
                <a:gd name="T12" fmla="*/ 121 w 339"/>
                <a:gd name="T13" fmla="*/ 204 h 363"/>
                <a:gd name="T14" fmla="*/ 277 w 339"/>
                <a:gd name="T15" fmla="*/ 204 h 363"/>
                <a:gd name="T16" fmla="*/ 285 w 339"/>
                <a:gd name="T17" fmla="*/ 176 h 363"/>
                <a:gd name="T18" fmla="*/ 294 w 339"/>
                <a:gd name="T19" fmla="*/ 148 h 363"/>
                <a:gd name="T20" fmla="*/ 138 w 339"/>
                <a:gd name="T21" fmla="*/ 148 h 363"/>
                <a:gd name="T22" fmla="*/ 165 w 339"/>
                <a:gd name="T23" fmla="*/ 55 h 363"/>
                <a:gd name="T24" fmla="*/ 323 w 339"/>
                <a:gd name="T25" fmla="*/ 55 h 363"/>
                <a:gd name="T26" fmla="*/ 331 w 339"/>
                <a:gd name="T27" fmla="*/ 27 h 363"/>
                <a:gd name="T28" fmla="*/ 339 w 339"/>
                <a:gd name="T29" fmla="*/ 0 h 363"/>
                <a:gd name="T30" fmla="*/ 106 w 339"/>
                <a:gd name="T31" fmla="*/ 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9" h="363">
                  <a:moveTo>
                    <a:pt x="106" y="0"/>
                  </a:moveTo>
                  <a:lnTo>
                    <a:pt x="0" y="363"/>
                  </a:lnTo>
                  <a:lnTo>
                    <a:pt x="241" y="363"/>
                  </a:lnTo>
                  <a:lnTo>
                    <a:pt x="249" y="335"/>
                  </a:lnTo>
                  <a:lnTo>
                    <a:pt x="258" y="307"/>
                  </a:lnTo>
                  <a:lnTo>
                    <a:pt x="92" y="307"/>
                  </a:lnTo>
                  <a:lnTo>
                    <a:pt x="121" y="204"/>
                  </a:lnTo>
                  <a:lnTo>
                    <a:pt x="277" y="204"/>
                  </a:lnTo>
                  <a:lnTo>
                    <a:pt x="285" y="176"/>
                  </a:lnTo>
                  <a:lnTo>
                    <a:pt x="294" y="148"/>
                  </a:lnTo>
                  <a:lnTo>
                    <a:pt x="138" y="148"/>
                  </a:lnTo>
                  <a:lnTo>
                    <a:pt x="165" y="55"/>
                  </a:lnTo>
                  <a:lnTo>
                    <a:pt x="323" y="55"/>
                  </a:lnTo>
                  <a:lnTo>
                    <a:pt x="331" y="27"/>
                  </a:lnTo>
                  <a:lnTo>
                    <a:pt x="339" y="0"/>
                  </a:lnTo>
                  <a:lnTo>
                    <a:pt x="1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92"/>
              <a:endParaRPr lang="pt-BR" dirty="0">
                <a:solidFill>
                  <a:srgbClr val="3D4652"/>
                </a:solidFill>
              </a:endParaRPr>
            </a:p>
          </p:txBody>
        </p:sp>
        <p:sp>
          <p:nvSpPr>
            <p:cNvPr id="29" name="Freeform 21"/>
            <p:cNvSpPr>
              <a:spLocks noEditPoints="1"/>
            </p:cNvSpPr>
            <p:nvPr/>
          </p:nvSpPr>
          <p:spPr bwMode="auto">
            <a:xfrm>
              <a:off x="3213100" y="6492876"/>
              <a:ext cx="96838" cy="95250"/>
            </a:xfrm>
            <a:custGeom>
              <a:avLst/>
              <a:gdLst>
                <a:gd name="T0" fmla="*/ 291 w 367"/>
                <a:gd name="T1" fmla="*/ 0 h 363"/>
                <a:gd name="T2" fmla="*/ 242 w 367"/>
                <a:gd name="T3" fmla="*/ 0 h 363"/>
                <a:gd name="T4" fmla="*/ 0 w 367"/>
                <a:gd name="T5" fmla="*/ 363 h 363"/>
                <a:gd name="T6" fmla="*/ 43 w 367"/>
                <a:gd name="T7" fmla="*/ 363 h 363"/>
                <a:gd name="T8" fmla="*/ 84 w 367"/>
                <a:gd name="T9" fmla="*/ 363 h 363"/>
                <a:gd name="T10" fmla="*/ 133 w 367"/>
                <a:gd name="T11" fmla="*/ 285 h 363"/>
                <a:gd name="T12" fmla="*/ 286 w 367"/>
                <a:gd name="T13" fmla="*/ 285 h 363"/>
                <a:gd name="T14" fmla="*/ 289 w 367"/>
                <a:gd name="T15" fmla="*/ 363 h 363"/>
                <a:gd name="T16" fmla="*/ 328 w 367"/>
                <a:gd name="T17" fmla="*/ 363 h 363"/>
                <a:gd name="T18" fmla="*/ 367 w 367"/>
                <a:gd name="T19" fmla="*/ 363 h 363"/>
                <a:gd name="T20" fmla="*/ 340 w 367"/>
                <a:gd name="T21" fmla="*/ 0 h 363"/>
                <a:gd name="T22" fmla="*/ 291 w 367"/>
                <a:gd name="T23" fmla="*/ 0 h 363"/>
                <a:gd name="T24" fmla="*/ 168 w 367"/>
                <a:gd name="T25" fmla="*/ 229 h 363"/>
                <a:gd name="T26" fmla="*/ 276 w 367"/>
                <a:gd name="T27" fmla="*/ 55 h 363"/>
                <a:gd name="T28" fmla="*/ 276 w 367"/>
                <a:gd name="T29" fmla="*/ 55 h 363"/>
                <a:gd name="T30" fmla="*/ 284 w 367"/>
                <a:gd name="T31" fmla="*/ 229 h 363"/>
                <a:gd name="T32" fmla="*/ 168 w 367"/>
                <a:gd name="T33" fmla="*/ 22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7" h="363">
                  <a:moveTo>
                    <a:pt x="291" y="0"/>
                  </a:moveTo>
                  <a:lnTo>
                    <a:pt x="242" y="0"/>
                  </a:lnTo>
                  <a:lnTo>
                    <a:pt x="0" y="363"/>
                  </a:lnTo>
                  <a:lnTo>
                    <a:pt x="43" y="363"/>
                  </a:lnTo>
                  <a:lnTo>
                    <a:pt x="84" y="363"/>
                  </a:lnTo>
                  <a:lnTo>
                    <a:pt x="133" y="285"/>
                  </a:lnTo>
                  <a:lnTo>
                    <a:pt x="286" y="285"/>
                  </a:lnTo>
                  <a:lnTo>
                    <a:pt x="289" y="363"/>
                  </a:lnTo>
                  <a:lnTo>
                    <a:pt x="328" y="363"/>
                  </a:lnTo>
                  <a:lnTo>
                    <a:pt x="367" y="363"/>
                  </a:lnTo>
                  <a:lnTo>
                    <a:pt x="340" y="0"/>
                  </a:lnTo>
                  <a:lnTo>
                    <a:pt x="291" y="0"/>
                  </a:lnTo>
                  <a:close/>
                  <a:moveTo>
                    <a:pt x="168" y="229"/>
                  </a:moveTo>
                  <a:lnTo>
                    <a:pt x="276" y="55"/>
                  </a:lnTo>
                  <a:lnTo>
                    <a:pt x="276" y="55"/>
                  </a:lnTo>
                  <a:lnTo>
                    <a:pt x="284" y="229"/>
                  </a:lnTo>
                  <a:lnTo>
                    <a:pt x="168" y="2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92"/>
              <a:endParaRPr lang="pt-BR" dirty="0">
                <a:solidFill>
                  <a:srgbClr val="3D4652"/>
                </a:solidFill>
              </a:endParaRPr>
            </a:p>
          </p:txBody>
        </p:sp>
        <p:sp>
          <p:nvSpPr>
            <p:cNvPr id="30" name="Freeform 22"/>
            <p:cNvSpPr>
              <a:spLocks noEditPoints="1"/>
            </p:cNvSpPr>
            <p:nvPr/>
          </p:nvSpPr>
          <p:spPr bwMode="auto">
            <a:xfrm>
              <a:off x="5329238" y="6492876"/>
              <a:ext cx="93663" cy="95250"/>
            </a:xfrm>
            <a:custGeom>
              <a:avLst/>
              <a:gdLst>
                <a:gd name="T0" fmla="*/ 359 w 359"/>
                <a:gd name="T1" fmla="*/ 79 h 363"/>
                <a:gd name="T2" fmla="*/ 357 w 359"/>
                <a:gd name="T3" fmla="*/ 59 h 363"/>
                <a:gd name="T4" fmla="*/ 351 w 359"/>
                <a:gd name="T5" fmla="*/ 42 h 363"/>
                <a:gd name="T6" fmla="*/ 341 w 359"/>
                <a:gd name="T7" fmla="*/ 29 h 363"/>
                <a:gd name="T8" fmla="*/ 327 w 359"/>
                <a:gd name="T9" fmla="*/ 18 h 363"/>
                <a:gd name="T10" fmla="*/ 319 w 359"/>
                <a:gd name="T11" fmla="*/ 13 h 363"/>
                <a:gd name="T12" fmla="*/ 297 w 359"/>
                <a:gd name="T13" fmla="*/ 6 h 363"/>
                <a:gd name="T14" fmla="*/ 272 w 359"/>
                <a:gd name="T15" fmla="*/ 2 h 363"/>
                <a:gd name="T16" fmla="*/ 223 w 359"/>
                <a:gd name="T17" fmla="*/ 0 h 363"/>
                <a:gd name="T18" fmla="*/ 112 w 359"/>
                <a:gd name="T19" fmla="*/ 0 h 363"/>
                <a:gd name="T20" fmla="*/ 41 w 359"/>
                <a:gd name="T21" fmla="*/ 363 h 363"/>
                <a:gd name="T22" fmla="*/ 124 w 359"/>
                <a:gd name="T23" fmla="*/ 215 h 363"/>
                <a:gd name="T24" fmla="*/ 180 w 359"/>
                <a:gd name="T25" fmla="*/ 215 h 363"/>
                <a:gd name="T26" fmla="*/ 189 w 359"/>
                <a:gd name="T27" fmla="*/ 215 h 363"/>
                <a:gd name="T28" fmla="*/ 206 w 359"/>
                <a:gd name="T29" fmla="*/ 220 h 363"/>
                <a:gd name="T30" fmla="*/ 211 w 359"/>
                <a:gd name="T31" fmla="*/ 224 h 363"/>
                <a:gd name="T32" fmla="*/ 219 w 359"/>
                <a:gd name="T33" fmla="*/ 235 h 363"/>
                <a:gd name="T34" fmla="*/ 221 w 359"/>
                <a:gd name="T35" fmla="*/ 252 h 363"/>
                <a:gd name="T36" fmla="*/ 219 w 359"/>
                <a:gd name="T37" fmla="*/ 304 h 363"/>
                <a:gd name="T38" fmla="*/ 219 w 359"/>
                <a:gd name="T39" fmla="*/ 333 h 363"/>
                <a:gd name="T40" fmla="*/ 221 w 359"/>
                <a:gd name="T41" fmla="*/ 362 h 363"/>
                <a:gd name="T42" fmla="*/ 296 w 359"/>
                <a:gd name="T43" fmla="*/ 362 h 363"/>
                <a:gd name="T44" fmla="*/ 295 w 359"/>
                <a:gd name="T45" fmla="*/ 355 h 363"/>
                <a:gd name="T46" fmla="*/ 294 w 359"/>
                <a:gd name="T47" fmla="*/ 344 h 363"/>
                <a:gd name="T48" fmla="*/ 294 w 359"/>
                <a:gd name="T49" fmla="*/ 303 h 363"/>
                <a:gd name="T50" fmla="*/ 297 w 359"/>
                <a:gd name="T51" fmla="*/ 243 h 363"/>
                <a:gd name="T52" fmla="*/ 297 w 359"/>
                <a:gd name="T53" fmla="*/ 235 h 363"/>
                <a:gd name="T54" fmla="*/ 295 w 359"/>
                <a:gd name="T55" fmla="*/ 221 h 363"/>
                <a:gd name="T56" fmla="*/ 290 w 359"/>
                <a:gd name="T57" fmla="*/ 208 h 363"/>
                <a:gd name="T58" fmla="*/ 282 w 359"/>
                <a:gd name="T59" fmla="*/ 199 h 363"/>
                <a:gd name="T60" fmla="*/ 276 w 359"/>
                <a:gd name="T61" fmla="*/ 196 h 363"/>
                <a:gd name="T62" fmla="*/ 248 w 359"/>
                <a:gd name="T63" fmla="*/ 187 h 363"/>
                <a:gd name="T64" fmla="*/ 268 w 359"/>
                <a:gd name="T65" fmla="*/ 183 h 363"/>
                <a:gd name="T66" fmla="*/ 303 w 359"/>
                <a:gd name="T67" fmla="*/ 169 h 363"/>
                <a:gd name="T68" fmla="*/ 319 w 359"/>
                <a:gd name="T69" fmla="*/ 160 h 363"/>
                <a:gd name="T70" fmla="*/ 336 w 359"/>
                <a:gd name="T71" fmla="*/ 143 h 363"/>
                <a:gd name="T72" fmla="*/ 349 w 359"/>
                <a:gd name="T73" fmla="*/ 124 h 363"/>
                <a:gd name="T74" fmla="*/ 356 w 359"/>
                <a:gd name="T75" fmla="*/ 103 h 363"/>
                <a:gd name="T76" fmla="*/ 359 w 359"/>
                <a:gd name="T77" fmla="*/ 79 h 363"/>
                <a:gd name="T78" fmla="*/ 254 w 359"/>
                <a:gd name="T79" fmla="*/ 141 h 363"/>
                <a:gd name="T80" fmla="*/ 247 w 359"/>
                <a:gd name="T81" fmla="*/ 146 h 363"/>
                <a:gd name="T82" fmla="*/ 231 w 359"/>
                <a:gd name="T83" fmla="*/ 152 h 363"/>
                <a:gd name="T84" fmla="*/ 203 w 359"/>
                <a:gd name="T85" fmla="*/ 158 h 363"/>
                <a:gd name="T86" fmla="*/ 140 w 359"/>
                <a:gd name="T87" fmla="*/ 159 h 363"/>
                <a:gd name="T88" fmla="*/ 219 w 359"/>
                <a:gd name="T89" fmla="*/ 55 h 363"/>
                <a:gd name="T90" fmla="*/ 234 w 359"/>
                <a:gd name="T91" fmla="*/ 56 h 363"/>
                <a:gd name="T92" fmla="*/ 256 w 359"/>
                <a:gd name="T93" fmla="*/ 60 h 363"/>
                <a:gd name="T94" fmla="*/ 265 w 359"/>
                <a:gd name="T95" fmla="*/ 65 h 363"/>
                <a:gd name="T96" fmla="*/ 277 w 359"/>
                <a:gd name="T97" fmla="*/ 77 h 363"/>
                <a:gd name="T98" fmla="*/ 281 w 359"/>
                <a:gd name="T99" fmla="*/ 94 h 363"/>
                <a:gd name="T100" fmla="*/ 281 w 359"/>
                <a:gd name="T101" fmla="*/ 101 h 363"/>
                <a:gd name="T102" fmla="*/ 277 w 359"/>
                <a:gd name="T103" fmla="*/ 114 h 363"/>
                <a:gd name="T104" fmla="*/ 271 w 359"/>
                <a:gd name="T105" fmla="*/ 126 h 363"/>
                <a:gd name="T106" fmla="*/ 260 w 359"/>
                <a:gd name="T107" fmla="*/ 137 h 363"/>
                <a:gd name="T108" fmla="*/ 254 w 359"/>
                <a:gd name="T109" fmla="*/ 141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59" h="363">
                  <a:moveTo>
                    <a:pt x="359" y="79"/>
                  </a:moveTo>
                  <a:lnTo>
                    <a:pt x="359" y="79"/>
                  </a:lnTo>
                  <a:lnTo>
                    <a:pt x="358" y="69"/>
                  </a:lnTo>
                  <a:lnTo>
                    <a:pt x="357" y="59"/>
                  </a:lnTo>
                  <a:lnTo>
                    <a:pt x="355" y="50"/>
                  </a:lnTo>
                  <a:lnTo>
                    <a:pt x="351" y="42"/>
                  </a:lnTo>
                  <a:lnTo>
                    <a:pt x="347" y="36"/>
                  </a:lnTo>
                  <a:lnTo>
                    <a:pt x="341" y="29"/>
                  </a:lnTo>
                  <a:lnTo>
                    <a:pt x="335" y="23"/>
                  </a:lnTo>
                  <a:lnTo>
                    <a:pt x="327" y="18"/>
                  </a:lnTo>
                  <a:lnTo>
                    <a:pt x="327" y="18"/>
                  </a:lnTo>
                  <a:lnTo>
                    <a:pt x="319" y="13"/>
                  </a:lnTo>
                  <a:lnTo>
                    <a:pt x="309" y="10"/>
                  </a:lnTo>
                  <a:lnTo>
                    <a:pt x="297" y="6"/>
                  </a:lnTo>
                  <a:lnTo>
                    <a:pt x="285" y="4"/>
                  </a:lnTo>
                  <a:lnTo>
                    <a:pt x="272" y="2"/>
                  </a:lnTo>
                  <a:lnTo>
                    <a:pt x="257" y="1"/>
                  </a:lnTo>
                  <a:lnTo>
                    <a:pt x="223" y="0"/>
                  </a:lnTo>
                  <a:lnTo>
                    <a:pt x="152" y="0"/>
                  </a:lnTo>
                  <a:lnTo>
                    <a:pt x="112" y="0"/>
                  </a:lnTo>
                  <a:lnTo>
                    <a:pt x="0" y="363"/>
                  </a:lnTo>
                  <a:lnTo>
                    <a:pt x="41" y="363"/>
                  </a:lnTo>
                  <a:lnTo>
                    <a:pt x="80" y="363"/>
                  </a:lnTo>
                  <a:lnTo>
                    <a:pt x="124" y="215"/>
                  </a:lnTo>
                  <a:lnTo>
                    <a:pt x="124" y="215"/>
                  </a:lnTo>
                  <a:lnTo>
                    <a:pt x="180" y="215"/>
                  </a:lnTo>
                  <a:lnTo>
                    <a:pt x="180" y="215"/>
                  </a:lnTo>
                  <a:lnTo>
                    <a:pt x="189" y="215"/>
                  </a:lnTo>
                  <a:lnTo>
                    <a:pt x="198" y="217"/>
                  </a:lnTo>
                  <a:lnTo>
                    <a:pt x="206" y="220"/>
                  </a:lnTo>
                  <a:lnTo>
                    <a:pt x="211" y="224"/>
                  </a:lnTo>
                  <a:lnTo>
                    <a:pt x="211" y="224"/>
                  </a:lnTo>
                  <a:lnTo>
                    <a:pt x="216" y="230"/>
                  </a:lnTo>
                  <a:lnTo>
                    <a:pt x="219" y="235"/>
                  </a:lnTo>
                  <a:lnTo>
                    <a:pt x="220" y="243"/>
                  </a:lnTo>
                  <a:lnTo>
                    <a:pt x="221" y="252"/>
                  </a:lnTo>
                  <a:lnTo>
                    <a:pt x="219" y="304"/>
                  </a:lnTo>
                  <a:lnTo>
                    <a:pt x="219" y="304"/>
                  </a:lnTo>
                  <a:lnTo>
                    <a:pt x="219" y="333"/>
                  </a:lnTo>
                  <a:lnTo>
                    <a:pt x="219" y="333"/>
                  </a:lnTo>
                  <a:lnTo>
                    <a:pt x="220" y="347"/>
                  </a:lnTo>
                  <a:lnTo>
                    <a:pt x="221" y="362"/>
                  </a:lnTo>
                  <a:lnTo>
                    <a:pt x="259" y="362"/>
                  </a:lnTo>
                  <a:lnTo>
                    <a:pt x="296" y="362"/>
                  </a:lnTo>
                  <a:lnTo>
                    <a:pt x="296" y="362"/>
                  </a:lnTo>
                  <a:lnTo>
                    <a:pt x="295" y="355"/>
                  </a:lnTo>
                  <a:lnTo>
                    <a:pt x="294" y="344"/>
                  </a:lnTo>
                  <a:lnTo>
                    <a:pt x="294" y="344"/>
                  </a:lnTo>
                  <a:lnTo>
                    <a:pt x="294" y="303"/>
                  </a:lnTo>
                  <a:lnTo>
                    <a:pt x="294" y="303"/>
                  </a:lnTo>
                  <a:lnTo>
                    <a:pt x="295" y="274"/>
                  </a:lnTo>
                  <a:lnTo>
                    <a:pt x="297" y="243"/>
                  </a:lnTo>
                  <a:lnTo>
                    <a:pt x="297" y="243"/>
                  </a:lnTo>
                  <a:lnTo>
                    <a:pt x="297" y="235"/>
                  </a:lnTo>
                  <a:lnTo>
                    <a:pt x="297" y="227"/>
                  </a:lnTo>
                  <a:lnTo>
                    <a:pt x="295" y="221"/>
                  </a:lnTo>
                  <a:lnTo>
                    <a:pt x="293" y="214"/>
                  </a:lnTo>
                  <a:lnTo>
                    <a:pt x="290" y="208"/>
                  </a:lnTo>
                  <a:lnTo>
                    <a:pt x="286" y="204"/>
                  </a:lnTo>
                  <a:lnTo>
                    <a:pt x="282" y="199"/>
                  </a:lnTo>
                  <a:lnTo>
                    <a:pt x="276" y="196"/>
                  </a:lnTo>
                  <a:lnTo>
                    <a:pt x="276" y="196"/>
                  </a:lnTo>
                  <a:lnTo>
                    <a:pt x="264" y="190"/>
                  </a:lnTo>
                  <a:lnTo>
                    <a:pt x="248" y="187"/>
                  </a:lnTo>
                  <a:lnTo>
                    <a:pt x="248" y="187"/>
                  </a:lnTo>
                  <a:lnTo>
                    <a:pt x="268" y="183"/>
                  </a:lnTo>
                  <a:lnTo>
                    <a:pt x="287" y="177"/>
                  </a:lnTo>
                  <a:lnTo>
                    <a:pt x="303" y="169"/>
                  </a:lnTo>
                  <a:lnTo>
                    <a:pt x="319" y="160"/>
                  </a:lnTo>
                  <a:lnTo>
                    <a:pt x="319" y="160"/>
                  </a:lnTo>
                  <a:lnTo>
                    <a:pt x="328" y="152"/>
                  </a:lnTo>
                  <a:lnTo>
                    <a:pt x="336" y="143"/>
                  </a:lnTo>
                  <a:lnTo>
                    <a:pt x="342" y="134"/>
                  </a:lnTo>
                  <a:lnTo>
                    <a:pt x="349" y="124"/>
                  </a:lnTo>
                  <a:lnTo>
                    <a:pt x="352" y="114"/>
                  </a:lnTo>
                  <a:lnTo>
                    <a:pt x="356" y="103"/>
                  </a:lnTo>
                  <a:lnTo>
                    <a:pt x="358" y="92"/>
                  </a:lnTo>
                  <a:lnTo>
                    <a:pt x="359" y="79"/>
                  </a:lnTo>
                  <a:lnTo>
                    <a:pt x="359" y="79"/>
                  </a:lnTo>
                  <a:close/>
                  <a:moveTo>
                    <a:pt x="254" y="141"/>
                  </a:moveTo>
                  <a:lnTo>
                    <a:pt x="254" y="141"/>
                  </a:lnTo>
                  <a:lnTo>
                    <a:pt x="247" y="146"/>
                  </a:lnTo>
                  <a:lnTo>
                    <a:pt x="239" y="149"/>
                  </a:lnTo>
                  <a:lnTo>
                    <a:pt x="231" y="152"/>
                  </a:lnTo>
                  <a:lnTo>
                    <a:pt x="222" y="154"/>
                  </a:lnTo>
                  <a:lnTo>
                    <a:pt x="203" y="158"/>
                  </a:lnTo>
                  <a:lnTo>
                    <a:pt x="182" y="159"/>
                  </a:lnTo>
                  <a:lnTo>
                    <a:pt x="140" y="159"/>
                  </a:lnTo>
                  <a:lnTo>
                    <a:pt x="171" y="55"/>
                  </a:lnTo>
                  <a:lnTo>
                    <a:pt x="219" y="55"/>
                  </a:lnTo>
                  <a:lnTo>
                    <a:pt x="219" y="55"/>
                  </a:lnTo>
                  <a:lnTo>
                    <a:pt x="234" y="56"/>
                  </a:lnTo>
                  <a:lnTo>
                    <a:pt x="246" y="58"/>
                  </a:lnTo>
                  <a:lnTo>
                    <a:pt x="256" y="60"/>
                  </a:lnTo>
                  <a:lnTo>
                    <a:pt x="265" y="65"/>
                  </a:lnTo>
                  <a:lnTo>
                    <a:pt x="265" y="65"/>
                  </a:lnTo>
                  <a:lnTo>
                    <a:pt x="272" y="70"/>
                  </a:lnTo>
                  <a:lnTo>
                    <a:pt x="277" y="77"/>
                  </a:lnTo>
                  <a:lnTo>
                    <a:pt x="280" y="85"/>
                  </a:lnTo>
                  <a:lnTo>
                    <a:pt x="281" y="94"/>
                  </a:lnTo>
                  <a:lnTo>
                    <a:pt x="281" y="94"/>
                  </a:lnTo>
                  <a:lnTo>
                    <a:pt x="281" y="101"/>
                  </a:lnTo>
                  <a:lnTo>
                    <a:pt x="278" y="107"/>
                  </a:lnTo>
                  <a:lnTo>
                    <a:pt x="277" y="114"/>
                  </a:lnTo>
                  <a:lnTo>
                    <a:pt x="274" y="121"/>
                  </a:lnTo>
                  <a:lnTo>
                    <a:pt x="271" y="126"/>
                  </a:lnTo>
                  <a:lnTo>
                    <a:pt x="266" y="131"/>
                  </a:lnTo>
                  <a:lnTo>
                    <a:pt x="260" y="137"/>
                  </a:lnTo>
                  <a:lnTo>
                    <a:pt x="254" y="141"/>
                  </a:lnTo>
                  <a:lnTo>
                    <a:pt x="254" y="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92"/>
              <a:endParaRPr lang="pt-BR" dirty="0">
                <a:solidFill>
                  <a:srgbClr val="3D4652"/>
                </a:solidFill>
              </a:endParaRPr>
            </a:p>
          </p:txBody>
        </p:sp>
        <p:sp>
          <p:nvSpPr>
            <p:cNvPr id="31" name="Freeform 23"/>
            <p:cNvSpPr>
              <a:spLocks/>
            </p:cNvSpPr>
            <p:nvPr/>
          </p:nvSpPr>
          <p:spPr bwMode="auto">
            <a:xfrm>
              <a:off x="5416550" y="6492876"/>
              <a:ext cx="50800" cy="95250"/>
            </a:xfrm>
            <a:custGeom>
              <a:avLst/>
              <a:gdLst>
                <a:gd name="T0" fmla="*/ 151 w 191"/>
                <a:gd name="T1" fmla="*/ 0 h 363"/>
                <a:gd name="T2" fmla="*/ 112 w 191"/>
                <a:gd name="T3" fmla="*/ 0 h 363"/>
                <a:gd name="T4" fmla="*/ 0 w 191"/>
                <a:gd name="T5" fmla="*/ 363 h 363"/>
                <a:gd name="T6" fmla="*/ 40 w 191"/>
                <a:gd name="T7" fmla="*/ 363 h 363"/>
                <a:gd name="T8" fmla="*/ 79 w 191"/>
                <a:gd name="T9" fmla="*/ 363 h 363"/>
                <a:gd name="T10" fmla="*/ 191 w 191"/>
                <a:gd name="T11" fmla="*/ 0 h 363"/>
                <a:gd name="T12" fmla="*/ 151 w 191"/>
                <a:gd name="T13" fmla="*/ 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363">
                  <a:moveTo>
                    <a:pt x="151" y="0"/>
                  </a:moveTo>
                  <a:lnTo>
                    <a:pt x="112" y="0"/>
                  </a:lnTo>
                  <a:lnTo>
                    <a:pt x="0" y="363"/>
                  </a:lnTo>
                  <a:lnTo>
                    <a:pt x="40" y="363"/>
                  </a:lnTo>
                  <a:lnTo>
                    <a:pt x="79" y="363"/>
                  </a:lnTo>
                  <a:lnTo>
                    <a:pt x="191" y="0"/>
                  </a:lnTo>
                  <a:lnTo>
                    <a:pt x="15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92"/>
              <a:endParaRPr lang="pt-BR" dirty="0">
                <a:solidFill>
                  <a:srgbClr val="3D4652"/>
                </a:solidFill>
              </a:endParaRPr>
            </a:p>
          </p:txBody>
        </p:sp>
        <p:sp>
          <p:nvSpPr>
            <p:cNvPr id="10240" name="Freeform 24"/>
            <p:cNvSpPr>
              <a:spLocks noEditPoints="1"/>
            </p:cNvSpPr>
            <p:nvPr/>
          </p:nvSpPr>
          <p:spPr bwMode="auto">
            <a:xfrm>
              <a:off x="4657725" y="6492876"/>
              <a:ext cx="95250" cy="95250"/>
            </a:xfrm>
            <a:custGeom>
              <a:avLst/>
              <a:gdLst>
                <a:gd name="T0" fmla="*/ 357 w 357"/>
                <a:gd name="T1" fmla="*/ 79 h 363"/>
                <a:gd name="T2" fmla="*/ 356 w 357"/>
                <a:gd name="T3" fmla="*/ 59 h 363"/>
                <a:gd name="T4" fmla="*/ 349 w 357"/>
                <a:gd name="T5" fmla="*/ 42 h 363"/>
                <a:gd name="T6" fmla="*/ 339 w 357"/>
                <a:gd name="T7" fmla="*/ 29 h 363"/>
                <a:gd name="T8" fmla="*/ 326 w 357"/>
                <a:gd name="T9" fmla="*/ 18 h 363"/>
                <a:gd name="T10" fmla="*/ 317 w 357"/>
                <a:gd name="T11" fmla="*/ 13 h 363"/>
                <a:gd name="T12" fmla="*/ 297 w 357"/>
                <a:gd name="T13" fmla="*/ 6 h 363"/>
                <a:gd name="T14" fmla="*/ 271 w 357"/>
                <a:gd name="T15" fmla="*/ 2 h 363"/>
                <a:gd name="T16" fmla="*/ 223 w 357"/>
                <a:gd name="T17" fmla="*/ 0 h 363"/>
                <a:gd name="T18" fmla="*/ 111 w 357"/>
                <a:gd name="T19" fmla="*/ 0 h 363"/>
                <a:gd name="T20" fmla="*/ 39 w 357"/>
                <a:gd name="T21" fmla="*/ 363 h 363"/>
                <a:gd name="T22" fmla="*/ 123 w 357"/>
                <a:gd name="T23" fmla="*/ 215 h 363"/>
                <a:gd name="T24" fmla="*/ 178 w 357"/>
                <a:gd name="T25" fmla="*/ 215 h 363"/>
                <a:gd name="T26" fmla="*/ 188 w 357"/>
                <a:gd name="T27" fmla="*/ 215 h 363"/>
                <a:gd name="T28" fmla="*/ 204 w 357"/>
                <a:gd name="T29" fmla="*/ 220 h 363"/>
                <a:gd name="T30" fmla="*/ 210 w 357"/>
                <a:gd name="T31" fmla="*/ 224 h 363"/>
                <a:gd name="T32" fmla="*/ 218 w 357"/>
                <a:gd name="T33" fmla="*/ 235 h 363"/>
                <a:gd name="T34" fmla="*/ 219 w 357"/>
                <a:gd name="T35" fmla="*/ 252 h 363"/>
                <a:gd name="T36" fmla="*/ 218 w 357"/>
                <a:gd name="T37" fmla="*/ 304 h 363"/>
                <a:gd name="T38" fmla="*/ 217 w 357"/>
                <a:gd name="T39" fmla="*/ 333 h 363"/>
                <a:gd name="T40" fmla="*/ 220 w 357"/>
                <a:gd name="T41" fmla="*/ 362 h 363"/>
                <a:gd name="T42" fmla="*/ 296 w 357"/>
                <a:gd name="T43" fmla="*/ 362 h 363"/>
                <a:gd name="T44" fmla="*/ 293 w 357"/>
                <a:gd name="T45" fmla="*/ 355 h 363"/>
                <a:gd name="T46" fmla="*/ 293 w 357"/>
                <a:gd name="T47" fmla="*/ 344 h 363"/>
                <a:gd name="T48" fmla="*/ 293 w 357"/>
                <a:gd name="T49" fmla="*/ 303 h 363"/>
                <a:gd name="T50" fmla="*/ 297 w 357"/>
                <a:gd name="T51" fmla="*/ 243 h 363"/>
                <a:gd name="T52" fmla="*/ 297 w 357"/>
                <a:gd name="T53" fmla="*/ 235 h 363"/>
                <a:gd name="T54" fmla="*/ 295 w 357"/>
                <a:gd name="T55" fmla="*/ 221 h 363"/>
                <a:gd name="T56" fmla="*/ 289 w 357"/>
                <a:gd name="T57" fmla="*/ 208 h 363"/>
                <a:gd name="T58" fmla="*/ 280 w 357"/>
                <a:gd name="T59" fmla="*/ 199 h 363"/>
                <a:gd name="T60" fmla="*/ 274 w 357"/>
                <a:gd name="T61" fmla="*/ 196 h 363"/>
                <a:gd name="T62" fmla="*/ 247 w 357"/>
                <a:gd name="T63" fmla="*/ 187 h 363"/>
                <a:gd name="T64" fmla="*/ 268 w 357"/>
                <a:gd name="T65" fmla="*/ 183 h 363"/>
                <a:gd name="T66" fmla="*/ 302 w 357"/>
                <a:gd name="T67" fmla="*/ 169 h 363"/>
                <a:gd name="T68" fmla="*/ 317 w 357"/>
                <a:gd name="T69" fmla="*/ 160 h 363"/>
                <a:gd name="T70" fmla="*/ 335 w 357"/>
                <a:gd name="T71" fmla="*/ 143 h 363"/>
                <a:gd name="T72" fmla="*/ 347 w 357"/>
                <a:gd name="T73" fmla="*/ 124 h 363"/>
                <a:gd name="T74" fmla="*/ 355 w 357"/>
                <a:gd name="T75" fmla="*/ 103 h 363"/>
                <a:gd name="T76" fmla="*/ 357 w 357"/>
                <a:gd name="T77" fmla="*/ 79 h 363"/>
                <a:gd name="T78" fmla="*/ 253 w 357"/>
                <a:gd name="T79" fmla="*/ 141 h 363"/>
                <a:gd name="T80" fmla="*/ 246 w 357"/>
                <a:gd name="T81" fmla="*/ 146 h 363"/>
                <a:gd name="T82" fmla="*/ 231 w 357"/>
                <a:gd name="T83" fmla="*/ 152 h 363"/>
                <a:gd name="T84" fmla="*/ 203 w 357"/>
                <a:gd name="T85" fmla="*/ 158 h 363"/>
                <a:gd name="T86" fmla="*/ 140 w 357"/>
                <a:gd name="T87" fmla="*/ 159 h 363"/>
                <a:gd name="T88" fmla="*/ 218 w 357"/>
                <a:gd name="T89" fmla="*/ 55 h 363"/>
                <a:gd name="T90" fmla="*/ 233 w 357"/>
                <a:gd name="T91" fmla="*/ 56 h 363"/>
                <a:gd name="T92" fmla="*/ 255 w 357"/>
                <a:gd name="T93" fmla="*/ 60 h 363"/>
                <a:gd name="T94" fmla="*/ 264 w 357"/>
                <a:gd name="T95" fmla="*/ 65 h 363"/>
                <a:gd name="T96" fmla="*/ 275 w 357"/>
                <a:gd name="T97" fmla="*/ 77 h 363"/>
                <a:gd name="T98" fmla="*/ 280 w 357"/>
                <a:gd name="T99" fmla="*/ 94 h 363"/>
                <a:gd name="T100" fmla="*/ 279 w 357"/>
                <a:gd name="T101" fmla="*/ 101 h 363"/>
                <a:gd name="T102" fmla="*/ 275 w 357"/>
                <a:gd name="T103" fmla="*/ 114 h 363"/>
                <a:gd name="T104" fmla="*/ 269 w 357"/>
                <a:gd name="T105" fmla="*/ 126 h 363"/>
                <a:gd name="T106" fmla="*/ 259 w 357"/>
                <a:gd name="T107" fmla="*/ 137 h 363"/>
                <a:gd name="T108" fmla="*/ 253 w 357"/>
                <a:gd name="T109" fmla="*/ 141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57" h="363">
                  <a:moveTo>
                    <a:pt x="357" y="79"/>
                  </a:moveTo>
                  <a:lnTo>
                    <a:pt x="357" y="79"/>
                  </a:lnTo>
                  <a:lnTo>
                    <a:pt x="357" y="69"/>
                  </a:lnTo>
                  <a:lnTo>
                    <a:pt x="356" y="59"/>
                  </a:lnTo>
                  <a:lnTo>
                    <a:pt x="353" y="50"/>
                  </a:lnTo>
                  <a:lnTo>
                    <a:pt x="349" y="42"/>
                  </a:lnTo>
                  <a:lnTo>
                    <a:pt x="345" y="36"/>
                  </a:lnTo>
                  <a:lnTo>
                    <a:pt x="339" y="29"/>
                  </a:lnTo>
                  <a:lnTo>
                    <a:pt x="334" y="23"/>
                  </a:lnTo>
                  <a:lnTo>
                    <a:pt x="326" y="18"/>
                  </a:lnTo>
                  <a:lnTo>
                    <a:pt x="326" y="18"/>
                  </a:lnTo>
                  <a:lnTo>
                    <a:pt x="317" y="13"/>
                  </a:lnTo>
                  <a:lnTo>
                    <a:pt x="308" y="10"/>
                  </a:lnTo>
                  <a:lnTo>
                    <a:pt x="297" y="6"/>
                  </a:lnTo>
                  <a:lnTo>
                    <a:pt x="284" y="4"/>
                  </a:lnTo>
                  <a:lnTo>
                    <a:pt x="271" y="2"/>
                  </a:lnTo>
                  <a:lnTo>
                    <a:pt x="255" y="1"/>
                  </a:lnTo>
                  <a:lnTo>
                    <a:pt x="223" y="0"/>
                  </a:lnTo>
                  <a:lnTo>
                    <a:pt x="151" y="0"/>
                  </a:lnTo>
                  <a:lnTo>
                    <a:pt x="111" y="0"/>
                  </a:lnTo>
                  <a:lnTo>
                    <a:pt x="0" y="363"/>
                  </a:lnTo>
                  <a:lnTo>
                    <a:pt x="39" y="363"/>
                  </a:lnTo>
                  <a:lnTo>
                    <a:pt x="79" y="363"/>
                  </a:lnTo>
                  <a:lnTo>
                    <a:pt x="123" y="215"/>
                  </a:lnTo>
                  <a:lnTo>
                    <a:pt x="123" y="215"/>
                  </a:lnTo>
                  <a:lnTo>
                    <a:pt x="178" y="215"/>
                  </a:lnTo>
                  <a:lnTo>
                    <a:pt x="178" y="215"/>
                  </a:lnTo>
                  <a:lnTo>
                    <a:pt x="188" y="215"/>
                  </a:lnTo>
                  <a:lnTo>
                    <a:pt x="197" y="217"/>
                  </a:lnTo>
                  <a:lnTo>
                    <a:pt x="204" y="220"/>
                  </a:lnTo>
                  <a:lnTo>
                    <a:pt x="210" y="224"/>
                  </a:lnTo>
                  <a:lnTo>
                    <a:pt x="210" y="224"/>
                  </a:lnTo>
                  <a:lnTo>
                    <a:pt x="215" y="230"/>
                  </a:lnTo>
                  <a:lnTo>
                    <a:pt x="218" y="235"/>
                  </a:lnTo>
                  <a:lnTo>
                    <a:pt x="219" y="243"/>
                  </a:lnTo>
                  <a:lnTo>
                    <a:pt x="219" y="252"/>
                  </a:lnTo>
                  <a:lnTo>
                    <a:pt x="218" y="304"/>
                  </a:lnTo>
                  <a:lnTo>
                    <a:pt x="218" y="304"/>
                  </a:lnTo>
                  <a:lnTo>
                    <a:pt x="217" y="333"/>
                  </a:lnTo>
                  <a:lnTo>
                    <a:pt x="217" y="333"/>
                  </a:lnTo>
                  <a:lnTo>
                    <a:pt x="218" y="347"/>
                  </a:lnTo>
                  <a:lnTo>
                    <a:pt x="220" y="362"/>
                  </a:lnTo>
                  <a:lnTo>
                    <a:pt x="258" y="362"/>
                  </a:lnTo>
                  <a:lnTo>
                    <a:pt x="296" y="362"/>
                  </a:lnTo>
                  <a:lnTo>
                    <a:pt x="296" y="362"/>
                  </a:lnTo>
                  <a:lnTo>
                    <a:pt x="293" y="355"/>
                  </a:lnTo>
                  <a:lnTo>
                    <a:pt x="293" y="344"/>
                  </a:lnTo>
                  <a:lnTo>
                    <a:pt x="293" y="344"/>
                  </a:lnTo>
                  <a:lnTo>
                    <a:pt x="293" y="303"/>
                  </a:lnTo>
                  <a:lnTo>
                    <a:pt x="293" y="303"/>
                  </a:lnTo>
                  <a:lnTo>
                    <a:pt x="295" y="274"/>
                  </a:lnTo>
                  <a:lnTo>
                    <a:pt x="297" y="243"/>
                  </a:lnTo>
                  <a:lnTo>
                    <a:pt x="297" y="243"/>
                  </a:lnTo>
                  <a:lnTo>
                    <a:pt x="297" y="235"/>
                  </a:lnTo>
                  <a:lnTo>
                    <a:pt x="296" y="227"/>
                  </a:lnTo>
                  <a:lnTo>
                    <a:pt x="295" y="221"/>
                  </a:lnTo>
                  <a:lnTo>
                    <a:pt x="292" y="214"/>
                  </a:lnTo>
                  <a:lnTo>
                    <a:pt x="289" y="208"/>
                  </a:lnTo>
                  <a:lnTo>
                    <a:pt x="286" y="204"/>
                  </a:lnTo>
                  <a:lnTo>
                    <a:pt x="280" y="199"/>
                  </a:lnTo>
                  <a:lnTo>
                    <a:pt x="274" y="196"/>
                  </a:lnTo>
                  <a:lnTo>
                    <a:pt x="274" y="196"/>
                  </a:lnTo>
                  <a:lnTo>
                    <a:pt x="263" y="190"/>
                  </a:lnTo>
                  <a:lnTo>
                    <a:pt x="247" y="187"/>
                  </a:lnTo>
                  <a:lnTo>
                    <a:pt x="247" y="187"/>
                  </a:lnTo>
                  <a:lnTo>
                    <a:pt x="268" y="183"/>
                  </a:lnTo>
                  <a:lnTo>
                    <a:pt x="286" y="177"/>
                  </a:lnTo>
                  <a:lnTo>
                    <a:pt x="302" y="169"/>
                  </a:lnTo>
                  <a:lnTo>
                    <a:pt x="317" y="160"/>
                  </a:lnTo>
                  <a:lnTo>
                    <a:pt x="317" y="160"/>
                  </a:lnTo>
                  <a:lnTo>
                    <a:pt x="327" y="152"/>
                  </a:lnTo>
                  <a:lnTo>
                    <a:pt x="335" y="143"/>
                  </a:lnTo>
                  <a:lnTo>
                    <a:pt x="342" y="134"/>
                  </a:lnTo>
                  <a:lnTo>
                    <a:pt x="347" y="124"/>
                  </a:lnTo>
                  <a:lnTo>
                    <a:pt x="352" y="114"/>
                  </a:lnTo>
                  <a:lnTo>
                    <a:pt x="355" y="103"/>
                  </a:lnTo>
                  <a:lnTo>
                    <a:pt x="357" y="92"/>
                  </a:lnTo>
                  <a:lnTo>
                    <a:pt x="357" y="79"/>
                  </a:lnTo>
                  <a:lnTo>
                    <a:pt x="357" y="79"/>
                  </a:lnTo>
                  <a:close/>
                  <a:moveTo>
                    <a:pt x="253" y="141"/>
                  </a:moveTo>
                  <a:lnTo>
                    <a:pt x="253" y="141"/>
                  </a:lnTo>
                  <a:lnTo>
                    <a:pt x="246" y="146"/>
                  </a:lnTo>
                  <a:lnTo>
                    <a:pt x="238" y="149"/>
                  </a:lnTo>
                  <a:lnTo>
                    <a:pt x="231" y="152"/>
                  </a:lnTo>
                  <a:lnTo>
                    <a:pt x="222" y="154"/>
                  </a:lnTo>
                  <a:lnTo>
                    <a:pt x="203" y="158"/>
                  </a:lnTo>
                  <a:lnTo>
                    <a:pt x="181" y="159"/>
                  </a:lnTo>
                  <a:lnTo>
                    <a:pt x="140" y="159"/>
                  </a:lnTo>
                  <a:lnTo>
                    <a:pt x="170" y="55"/>
                  </a:lnTo>
                  <a:lnTo>
                    <a:pt x="218" y="55"/>
                  </a:lnTo>
                  <a:lnTo>
                    <a:pt x="218" y="55"/>
                  </a:lnTo>
                  <a:lnTo>
                    <a:pt x="233" y="56"/>
                  </a:lnTo>
                  <a:lnTo>
                    <a:pt x="245" y="58"/>
                  </a:lnTo>
                  <a:lnTo>
                    <a:pt x="255" y="60"/>
                  </a:lnTo>
                  <a:lnTo>
                    <a:pt x="264" y="65"/>
                  </a:lnTo>
                  <a:lnTo>
                    <a:pt x="264" y="65"/>
                  </a:lnTo>
                  <a:lnTo>
                    <a:pt x="271" y="70"/>
                  </a:lnTo>
                  <a:lnTo>
                    <a:pt x="275" y="77"/>
                  </a:lnTo>
                  <a:lnTo>
                    <a:pt x="279" y="85"/>
                  </a:lnTo>
                  <a:lnTo>
                    <a:pt x="280" y="94"/>
                  </a:lnTo>
                  <a:lnTo>
                    <a:pt x="280" y="94"/>
                  </a:lnTo>
                  <a:lnTo>
                    <a:pt x="279" y="101"/>
                  </a:lnTo>
                  <a:lnTo>
                    <a:pt x="278" y="107"/>
                  </a:lnTo>
                  <a:lnTo>
                    <a:pt x="275" y="114"/>
                  </a:lnTo>
                  <a:lnTo>
                    <a:pt x="273" y="121"/>
                  </a:lnTo>
                  <a:lnTo>
                    <a:pt x="269" y="126"/>
                  </a:lnTo>
                  <a:lnTo>
                    <a:pt x="264" y="131"/>
                  </a:lnTo>
                  <a:lnTo>
                    <a:pt x="259" y="137"/>
                  </a:lnTo>
                  <a:lnTo>
                    <a:pt x="253" y="141"/>
                  </a:lnTo>
                  <a:lnTo>
                    <a:pt x="253" y="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92"/>
              <a:endParaRPr lang="pt-BR" dirty="0">
                <a:solidFill>
                  <a:srgbClr val="3D4652"/>
                </a:solidFill>
              </a:endParaRPr>
            </a:p>
          </p:txBody>
        </p:sp>
        <p:sp>
          <p:nvSpPr>
            <p:cNvPr id="10241" name="Freeform 25"/>
            <p:cNvSpPr>
              <a:spLocks/>
            </p:cNvSpPr>
            <p:nvPr/>
          </p:nvSpPr>
          <p:spPr bwMode="auto">
            <a:xfrm>
              <a:off x="4746625" y="6492876"/>
              <a:ext cx="50800" cy="95250"/>
            </a:xfrm>
            <a:custGeom>
              <a:avLst/>
              <a:gdLst>
                <a:gd name="T0" fmla="*/ 151 w 192"/>
                <a:gd name="T1" fmla="*/ 0 h 363"/>
                <a:gd name="T2" fmla="*/ 112 w 192"/>
                <a:gd name="T3" fmla="*/ 0 h 363"/>
                <a:gd name="T4" fmla="*/ 0 w 192"/>
                <a:gd name="T5" fmla="*/ 363 h 363"/>
                <a:gd name="T6" fmla="*/ 40 w 192"/>
                <a:gd name="T7" fmla="*/ 363 h 363"/>
                <a:gd name="T8" fmla="*/ 79 w 192"/>
                <a:gd name="T9" fmla="*/ 363 h 363"/>
                <a:gd name="T10" fmla="*/ 192 w 192"/>
                <a:gd name="T11" fmla="*/ 0 h 363"/>
                <a:gd name="T12" fmla="*/ 151 w 192"/>
                <a:gd name="T13" fmla="*/ 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363">
                  <a:moveTo>
                    <a:pt x="151" y="0"/>
                  </a:moveTo>
                  <a:lnTo>
                    <a:pt x="112" y="0"/>
                  </a:lnTo>
                  <a:lnTo>
                    <a:pt x="0" y="363"/>
                  </a:lnTo>
                  <a:lnTo>
                    <a:pt x="40" y="363"/>
                  </a:lnTo>
                  <a:lnTo>
                    <a:pt x="79" y="363"/>
                  </a:lnTo>
                  <a:lnTo>
                    <a:pt x="192" y="0"/>
                  </a:lnTo>
                  <a:lnTo>
                    <a:pt x="15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92"/>
              <a:endParaRPr lang="pt-BR" dirty="0">
                <a:solidFill>
                  <a:srgbClr val="3D4652"/>
                </a:solidFill>
              </a:endParaRPr>
            </a:p>
          </p:txBody>
        </p:sp>
        <p:sp>
          <p:nvSpPr>
            <p:cNvPr id="10243" name="Freeform 26"/>
            <p:cNvSpPr>
              <a:spLocks noEditPoints="1"/>
            </p:cNvSpPr>
            <p:nvPr/>
          </p:nvSpPr>
          <p:spPr bwMode="auto">
            <a:xfrm>
              <a:off x="5218113" y="6492876"/>
              <a:ext cx="96838" cy="95250"/>
            </a:xfrm>
            <a:custGeom>
              <a:avLst/>
              <a:gdLst>
                <a:gd name="T0" fmla="*/ 291 w 367"/>
                <a:gd name="T1" fmla="*/ 0 h 363"/>
                <a:gd name="T2" fmla="*/ 242 w 367"/>
                <a:gd name="T3" fmla="*/ 0 h 363"/>
                <a:gd name="T4" fmla="*/ 0 w 367"/>
                <a:gd name="T5" fmla="*/ 363 h 363"/>
                <a:gd name="T6" fmla="*/ 43 w 367"/>
                <a:gd name="T7" fmla="*/ 363 h 363"/>
                <a:gd name="T8" fmla="*/ 84 w 367"/>
                <a:gd name="T9" fmla="*/ 363 h 363"/>
                <a:gd name="T10" fmla="*/ 134 w 367"/>
                <a:gd name="T11" fmla="*/ 285 h 363"/>
                <a:gd name="T12" fmla="*/ 286 w 367"/>
                <a:gd name="T13" fmla="*/ 285 h 363"/>
                <a:gd name="T14" fmla="*/ 289 w 367"/>
                <a:gd name="T15" fmla="*/ 363 h 363"/>
                <a:gd name="T16" fmla="*/ 328 w 367"/>
                <a:gd name="T17" fmla="*/ 363 h 363"/>
                <a:gd name="T18" fmla="*/ 367 w 367"/>
                <a:gd name="T19" fmla="*/ 363 h 363"/>
                <a:gd name="T20" fmla="*/ 340 w 367"/>
                <a:gd name="T21" fmla="*/ 0 h 363"/>
                <a:gd name="T22" fmla="*/ 291 w 367"/>
                <a:gd name="T23" fmla="*/ 0 h 363"/>
                <a:gd name="T24" fmla="*/ 168 w 367"/>
                <a:gd name="T25" fmla="*/ 229 h 363"/>
                <a:gd name="T26" fmla="*/ 276 w 367"/>
                <a:gd name="T27" fmla="*/ 55 h 363"/>
                <a:gd name="T28" fmla="*/ 276 w 367"/>
                <a:gd name="T29" fmla="*/ 55 h 363"/>
                <a:gd name="T30" fmla="*/ 284 w 367"/>
                <a:gd name="T31" fmla="*/ 229 h 363"/>
                <a:gd name="T32" fmla="*/ 168 w 367"/>
                <a:gd name="T33" fmla="*/ 22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7" h="363">
                  <a:moveTo>
                    <a:pt x="291" y="0"/>
                  </a:moveTo>
                  <a:lnTo>
                    <a:pt x="242" y="0"/>
                  </a:lnTo>
                  <a:lnTo>
                    <a:pt x="0" y="363"/>
                  </a:lnTo>
                  <a:lnTo>
                    <a:pt x="43" y="363"/>
                  </a:lnTo>
                  <a:lnTo>
                    <a:pt x="84" y="363"/>
                  </a:lnTo>
                  <a:lnTo>
                    <a:pt x="134" y="285"/>
                  </a:lnTo>
                  <a:lnTo>
                    <a:pt x="286" y="285"/>
                  </a:lnTo>
                  <a:lnTo>
                    <a:pt x="289" y="363"/>
                  </a:lnTo>
                  <a:lnTo>
                    <a:pt x="328" y="363"/>
                  </a:lnTo>
                  <a:lnTo>
                    <a:pt x="367" y="363"/>
                  </a:lnTo>
                  <a:lnTo>
                    <a:pt x="340" y="0"/>
                  </a:lnTo>
                  <a:lnTo>
                    <a:pt x="291" y="0"/>
                  </a:lnTo>
                  <a:close/>
                  <a:moveTo>
                    <a:pt x="168" y="229"/>
                  </a:moveTo>
                  <a:lnTo>
                    <a:pt x="276" y="55"/>
                  </a:lnTo>
                  <a:lnTo>
                    <a:pt x="276" y="55"/>
                  </a:lnTo>
                  <a:lnTo>
                    <a:pt x="284" y="229"/>
                  </a:lnTo>
                  <a:lnTo>
                    <a:pt x="168" y="2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92"/>
              <a:endParaRPr lang="pt-BR" dirty="0">
                <a:solidFill>
                  <a:srgbClr val="3D4652"/>
                </a:solidFill>
              </a:endParaRPr>
            </a:p>
          </p:txBody>
        </p:sp>
        <p:sp>
          <p:nvSpPr>
            <p:cNvPr id="10244" name="Freeform 27"/>
            <p:cNvSpPr>
              <a:spLocks/>
            </p:cNvSpPr>
            <p:nvPr/>
          </p:nvSpPr>
          <p:spPr bwMode="auto">
            <a:xfrm>
              <a:off x="4946650" y="6489701"/>
              <a:ext cx="90488" cy="100013"/>
            </a:xfrm>
            <a:custGeom>
              <a:avLst/>
              <a:gdLst>
                <a:gd name="T0" fmla="*/ 175 w 342"/>
                <a:gd name="T1" fmla="*/ 313 h 378"/>
                <a:gd name="T2" fmla="*/ 139 w 342"/>
                <a:gd name="T3" fmla="*/ 324 h 378"/>
                <a:gd name="T4" fmla="*/ 113 w 342"/>
                <a:gd name="T5" fmla="*/ 319 h 378"/>
                <a:gd name="T6" fmla="*/ 94 w 342"/>
                <a:gd name="T7" fmla="*/ 306 h 378"/>
                <a:gd name="T8" fmla="*/ 83 w 342"/>
                <a:gd name="T9" fmla="*/ 285 h 378"/>
                <a:gd name="T10" fmla="*/ 78 w 342"/>
                <a:gd name="T11" fmla="*/ 257 h 378"/>
                <a:gd name="T12" fmla="*/ 81 w 342"/>
                <a:gd name="T13" fmla="*/ 224 h 378"/>
                <a:gd name="T14" fmla="*/ 90 w 342"/>
                <a:gd name="T15" fmla="*/ 186 h 378"/>
                <a:gd name="T16" fmla="*/ 107 w 342"/>
                <a:gd name="T17" fmla="*/ 143 h 378"/>
                <a:gd name="T18" fmla="*/ 127 w 342"/>
                <a:gd name="T19" fmla="*/ 108 h 378"/>
                <a:gd name="T20" fmla="*/ 143 w 342"/>
                <a:gd name="T21" fmla="*/ 88 h 378"/>
                <a:gd name="T22" fmla="*/ 169 w 342"/>
                <a:gd name="T23" fmla="*/ 68 h 378"/>
                <a:gd name="T24" fmla="*/ 197 w 342"/>
                <a:gd name="T25" fmla="*/ 57 h 378"/>
                <a:gd name="T26" fmla="*/ 217 w 342"/>
                <a:gd name="T27" fmla="*/ 55 h 378"/>
                <a:gd name="T28" fmla="*/ 247 w 342"/>
                <a:gd name="T29" fmla="*/ 64 h 378"/>
                <a:gd name="T30" fmla="*/ 259 w 342"/>
                <a:gd name="T31" fmla="*/ 80 h 378"/>
                <a:gd name="T32" fmla="*/ 263 w 342"/>
                <a:gd name="T33" fmla="*/ 120 h 378"/>
                <a:gd name="T34" fmla="*/ 342 w 342"/>
                <a:gd name="T35" fmla="*/ 109 h 378"/>
                <a:gd name="T36" fmla="*/ 342 w 342"/>
                <a:gd name="T37" fmla="*/ 87 h 378"/>
                <a:gd name="T38" fmla="*/ 335 w 342"/>
                <a:gd name="T39" fmla="*/ 60 h 378"/>
                <a:gd name="T40" fmla="*/ 321 w 342"/>
                <a:gd name="T41" fmla="*/ 38 h 378"/>
                <a:gd name="T42" fmla="*/ 307 w 342"/>
                <a:gd name="T43" fmla="*/ 25 h 378"/>
                <a:gd name="T44" fmla="*/ 274 w 342"/>
                <a:gd name="T45" fmla="*/ 8 h 378"/>
                <a:gd name="T46" fmla="*/ 233 w 342"/>
                <a:gd name="T47" fmla="*/ 1 h 378"/>
                <a:gd name="T48" fmla="*/ 199 w 342"/>
                <a:gd name="T49" fmla="*/ 1 h 378"/>
                <a:gd name="T50" fmla="*/ 150 w 342"/>
                <a:gd name="T51" fmla="*/ 11 h 378"/>
                <a:gd name="T52" fmla="*/ 105 w 342"/>
                <a:gd name="T53" fmla="*/ 36 h 378"/>
                <a:gd name="T54" fmla="*/ 79 w 342"/>
                <a:gd name="T55" fmla="*/ 58 h 378"/>
                <a:gd name="T56" fmla="*/ 46 w 342"/>
                <a:gd name="T57" fmla="*/ 102 h 378"/>
                <a:gd name="T58" fmla="*/ 20 w 342"/>
                <a:gd name="T59" fmla="*/ 156 h 378"/>
                <a:gd name="T60" fmla="*/ 7 w 342"/>
                <a:gd name="T61" fmla="*/ 196 h 378"/>
                <a:gd name="T62" fmla="*/ 1 w 342"/>
                <a:gd name="T63" fmla="*/ 235 h 378"/>
                <a:gd name="T64" fmla="*/ 0 w 342"/>
                <a:gd name="T65" fmla="*/ 253 h 378"/>
                <a:gd name="T66" fmla="*/ 5 w 342"/>
                <a:gd name="T67" fmla="*/ 293 h 378"/>
                <a:gd name="T68" fmla="*/ 21 w 342"/>
                <a:gd name="T69" fmla="*/ 325 h 378"/>
                <a:gd name="T70" fmla="*/ 37 w 342"/>
                <a:gd name="T71" fmla="*/ 344 h 378"/>
                <a:gd name="T72" fmla="*/ 67 w 342"/>
                <a:gd name="T73" fmla="*/ 364 h 378"/>
                <a:gd name="T74" fmla="*/ 105 w 342"/>
                <a:gd name="T75" fmla="*/ 376 h 378"/>
                <a:gd name="T76" fmla="*/ 133 w 342"/>
                <a:gd name="T77" fmla="*/ 378 h 378"/>
                <a:gd name="T78" fmla="*/ 180 w 342"/>
                <a:gd name="T79" fmla="*/ 373 h 378"/>
                <a:gd name="T80" fmla="*/ 222 w 342"/>
                <a:gd name="T81" fmla="*/ 359 h 378"/>
                <a:gd name="T82" fmla="*/ 245 w 342"/>
                <a:gd name="T83" fmla="*/ 343 h 378"/>
                <a:gd name="T84" fmla="*/ 275 w 342"/>
                <a:gd name="T85" fmla="*/ 315 h 378"/>
                <a:gd name="T86" fmla="*/ 297 w 342"/>
                <a:gd name="T87" fmla="*/ 278 h 378"/>
                <a:gd name="T88" fmla="*/ 221 w 342"/>
                <a:gd name="T89" fmla="*/ 251 h 378"/>
                <a:gd name="T90" fmla="*/ 205 w 342"/>
                <a:gd name="T91" fmla="*/ 281 h 378"/>
                <a:gd name="T92" fmla="*/ 186 w 342"/>
                <a:gd name="T93" fmla="*/ 305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2" h="378">
                  <a:moveTo>
                    <a:pt x="186" y="305"/>
                  </a:moveTo>
                  <a:lnTo>
                    <a:pt x="186" y="305"/>
                  </a:lnTo>
                  <a:lnTo>
                    <a:pt x="175" y="313"/>
                  </a:lnTo>
                  <a:lnTo>
                    <a:pt x="163" y="318"/>
                  </a:lnTo>
                  <a:lnTo>
                    <a:pt x="151" y="323"/>
                  </a:lnTo>
                  <a:lnTo>
                    <a:pt x="139" y="324"/>
                  </a:lnTo>
                  <a:lnTo>
                    <a:pt x="139" y="324"/>
                  </a:lnTo>
                  <a:lnTo>
                    <a:pt x="125" y="323"/>
                  </a:lnTo>
                  <a:lnTo>
                    <a:pt x="113" y="319"/>
                  </a:lnTo>
                  <a:lnTo>
                    <a:pt x="103" y="314"/>
                  </a:lnTo>
                  <a:lnTo>
                    <a:pt x="98" y="311"/>
                  </a:lnTo>
                  <a:lnTo>
                    <a:pt x="94" y="306"/>
                  </a:lnTo>
                  <a:lnTo>
                    <a:pt x="94" y="306"/>
                  </a:lnTo>
                  <a:lnTo>
                    <a:pt x="87" y="296"/>
                  </a:lnTo>
                  <a:lnTo>
                    <a:pt x="83" y="285"/>
                  </a:lnTo>
                  <a:lnTo>
                    <a:pt x="79" y="271"/>
                  </a:lnTo>
                  <a:lnTo>
                    <a:pt x="78" y="257"/>
                  </a:lnTo>
                  <a:lnTo>
                    <a:pt x="78" y="257"/>
                  </a:lnTo>
                  <a:lnTo>
                    <a:pt x="79" y="241"/>
                  </a:lnTo>
                  <a:lnTo>
                    <a:pt x="81" y="224"/>
                  </a:lnTo>
                  <a:lnTo>
                    <a:pt x="81" y="224"/>
                  </a:lnTo>
                  <a:lnTo>
                    <a:pt x="86" y="205"/>
                  </a:lnTo>
                  <a:lnTo>
                    <a:pt x="90" y="186"/>
                  </a:lnTo>
                  <a:lnTo>
                    <a:pt x="90" y="186"/>
                  </a:lnTo>
                  <a:lnTo>
                    <a:pt x="96" y="171"/>
                  </a:lnTo>
                  <a:lnTo>
                    <a:pt x="102" y="157"/>
                  </a:lnTo>
                  <a:lnTo>
                    <a:pt x="107" y="143"/>
                  </a:lnTo>
                  <a:lnTo>
                    <a:pt x="114" y="130"/>
                  </a:lnTo>
                  <a:lnTo>
                    <a:pt x="121" y="119"/>
                  </a:lnTo>
                  <a:lnTo>
                    <a:pt x="127" y="108"/>
                  </a:lnTo>
                  <a:lnTo>
                    <a:pt x="135" y="97"/>
                  </a:lnTo>
                  <a:lnTo>
                    <a:pt x="143" y="88"/>
                  </a:lnTo>
                  <a:lnTo>
                    <a:pt x="143" y="88"/>
                  </a:lnTo>
                  <a:lnTo>
                    <a:pt x="152" y="81"/>
                  </a:lnTo>
                  <a:lnTo>
                    <a:pt x="160" y="74"/>
                  </a:lnTo>
                  <a:lnTo>
                    <a:pt x="169" y="68"/>
                  </a:lnTo>
                  <a:lnTo>
                    <a:pt x="178" y="63"/>
                  </a:lnTo>
                  <a:lnTo>
                    <a:pt x="188" y="59"/>
                  </a:lnTo>
                  <a:lnTo>
                    <a:pt x="197" y="57"/>
                  </a:lnTo>
                  <a:lnTo>
                    <a:pt x="207" y="55"/>
                  </a:lnTo>
                  <a:lnTo>
                    <a:pt x="217" y="55"/>
                  </a:lnTo>
                  <a:lnTo>
                    <a:pt x="217" y="55"/>
                  </a:lnTo>
                  <a:lnTo>
                    <a:pt x="229" y="56"/>
                  </a:lnTo>
                  <a:lnTo>
                    <a:pt x="240" y="58"/>
                  </a:lnTo>
                  <a:lnTo>
                    <a:pt x="247" y="64"/>
                  </a:lnTo>
                  <a:lnTo>
                    <a:pt x="254" y="71"/>
                  </a:lnTo>
                  <a:lnTo>
                    <a:pt x="254" y="71"/>
                  </a:lnTo>
                  <a:lnTo>
                    <a:pt x="259" y="80"/>
                  </a:lnTo>
                  <a:lnTo>
                    <a:pt x="262" y="91"/>
                  </a:lnTo>
                  <a:lnTo>
                    <a:pt x="263" y="104"/>
                  </a:lnTo>
                  <a:lnTo>
                    <a:pt x="263" y="120"/>
                  </a:lnTo>
                  <a:lnTo>
                    <a:pt x="339" y="120"/>
                  </a:lnTo>
                  <a:lnTo>
                    <a:pt x="339" y="120"/>
                  </a:lnTo>
                  <a:lnTo>
                    <a:pt x="342" y="109"/>
                  </a:lnTo>
                  <a:lnTo>
                    <a:pt x="342" y="97"/>
                  </a:lnTo>
                  <a:lnTo>
                    <a:pt x="342" y="97"/>
                  </a:lnTo>
                  <a:lnTo>
                    <a:pt x="342" y="87"/>
                  </a:lnTo>
                  <a:lnTo>
                    <a:pt x="341" y="78"/>
                  </a:lnTo>
                  <a:lnTo>
                    <a:pt x="338" y="69"/>
                  </a:lnTo>
                  <a:lnTo>
                    <a:pt x="335" y="60"/>
                  </a:lnTo>
                  <a:lnTo>
                    <a:pt x="332" y="53"/>
                  </a:lnTo>
                  <a:lnTo>
                    <a:pt x="327" y="46"/>
                  </a:lnTo>
                  <a:lnTo>
                    <a:pt x="321" y="38"/>
                  </a:lnTo>
                  <a:lnTo>
                    <a:pt x="316" y="31"/>
                  </a:lnTo>
                  <a:lnTo>
                    <a:pt x="316" y="31"/>
                  </a:lnTo>
                  <a:lnTo>
                    <a:pt x="307" y="25"/>
                  </a:lnTo>
                  <a:lnTo>
                    <a:pt x="297" y="18"/>
                  </a:lnTo>
                  <a:lnTo>
                    <a:pt x="287" y="12"/>
                  </a:lnTo>
                  <a:lnTo>
                    <a:pt x="274" y="8"/>
                  </a:lnTo>
                  <a:lnTo>
                    <a:pt x="262" y="4"/>
                  </a:lnTo>
                  <a:lnTo>
                    <a:pt x="247" y="2"/>
                  </a:lnTo>
                  <a:lnTo>
                    <a:pt x="233" y="1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199" y="1"/>
                  </a:lnTo>
                  <a:lnTo>
                    <a:pt x="181" y="3"/>
                  </a:lnTo>
                  <a:lnTo>
                    <a:pt x="166" y="7"/>
                  </a:lnTo>
                  <a:lnTo>
                    <a:pt x="150" y="11"/>
                  </a:lnTo>
                  <a:lnTo>
                    <a:pt x="134" y="18"/>
                  </a:lnTo>
                  <a:lnTo>
                    <a:pt x="120" y="26"/>
                  </a:lnTo>
                  <a:lnTo>
                    <a:pt x="105" y="36"/>
                  </a:lnTo>
                  <a:lnTo>
                    <a:pt x="92" y="46"/>
                  </a:lnTo>
                  <a:lnTo>
                    <a:pt x="92" y="46"/>
                  </a:lnTo>
                  <a:lnTo>
                    <a:pt x="79" y="58"/>
                  </a:lnTo>
                  <a:lnTo>
                    <a:pt x="67" y="72"/>
                  </a:lnTo>
                  <a:lnTo>
                    <a:pt x="56" y="86"/>
                  </a:lnTo>
                  <a:lnTo>
                    <a:pt x="46" y="102"/>
                  </a:lnTo>
                  <a:lnTo>
                    <a:pt x="35" y="119"/>
                  </a:lnTo>
                  <a:lnTo>
                    <a:pt x="28" y="137"/>
                  </a:lnTo>
                  <a:lnTo>
                    <a:pt x="20" y="156"/>
                  </a:lnTo>
                  <a:lnTo>
                    <a:pt x="13" y="177"/>
                  </a:lnTo>
                  <a:lnTo>
                    <a:pt x="13" y="177"/>
                  </a:lnTo>
                  <a:lnTo>
                    <a:pt x="7" y="196"/>
                  </a:lnTo>
                  <a:lnTo>
                    <a:pt x="3" y="216"/>
                  </a:lnTo>
                  <a:lnTo>
                    <a:pt x="3" y="216"/>
                  </a:lnTo>
                  <a:lnTo>
                    <a:pt x="1" y="235"/>
                  </a:lnTo>
                  <a:lnTo>
                    <a:pt x="0" y="252"/>
                  </a:lnTo>
                  <a:lnTo>
                    <a:pt x="0" y="253"/>
                  </a:lnTo>
                  <a:lnTo>
                    <a:pt x="0" y="253"/>
                  </a:lnTo>
                  <a:lnTo>
                    <a:pt x="1" y="267"/>
                  </a:lnTo>
                  <a:lnTo>
                    <a:pt x="2" y="280"/>
                  </a:lnTo>
                  <a:lnTo>
                    <a:pt x="5" y="293"/>
                  </a:lnTo>
                  <a:lnTo>
                    <a:pt x="9" y="304"/>
                  </a:lnTo>
                  <a:lnTo>
                    <a:pt x="14" y="315"/>
                  </a:lnTo>
                  <a:lnTo>
                    <a:pt x="21" y="325"/>
                  </a:lnTo>
                  <a:lnTo>
                    <a:pt x="28" y="335"/>
                  </a:lnTo>
                  <a:lnTo>
                    <a:pt x="37" y="344"/>
                  </a:lnTo>
                  <a:lnTo>
                    <a:pt x="37" y="344"/>
                  </a:lnTo>
                  <a:lnTo>
                    <a:pt x="46" y="352"/>
                  </a:lnTo>
                  <a:lnTo>
                    <a:pt x="56" y="359"/>
                  </a:lnTo>
                  <a:lnTo>
                    <a:pt x="67" y="364"/>
                  </a:lnTo>
                  <a:lnTo>
                    <a:pt x="79" y="369"/>
                  </a:lnTo>
                  <a:lnTo>
                    <a:pt x="92" y="373"/>
                  </a:lnTo>
                  <a:lnTo>
                    <a:pt x="105" y="376"/>
                  </a:lnTo>
                  <a:lnTo>
                    <a:pt x="118" y="378"/>
                  </a:lnTo>
                  <a:lnTo>
                    <a:pt x="133" y="378"/>
                  </a:lnTo>
                  <a:lnTo>
                    <a:pt x="133" y="378"/>
                  </a:lnTo>
                  <a:lnTo>
                    <a:pt x="150" y="378"/>
                  </a:lnTo>
                  <a:lnTo>
                    <a:pt x="166" y="376"/>
                  </a:lnTo>
                  <a:lnTo>
                    <a:pt x="180" y="373"/>
                  </a:lnTo>
                  <a:lnTo>
                    <a:pt x="195" y="369"/>
                  </a:lnTo>
                  <a:lnTo>
                    <a:pt x="208" y="364"/>
                  </a:lnTo>
                  <a:lnTo>
                    <a:pt x="222" y="359"/>
                  </a:lnTo>
                  <a:lnTo>
                    <a:pt x="234" y="352"/>
                  </a:lnTo>
                  <a:lnTo>
                    <a:pt x="245" y="343"/>
                  </a:lnTo>
                  <a:lnTo>
                    <a:pt x="245" y="343"/>
                  </a:lnTo>
                  <a:lnTo>
                    <a:pt x="256" y="335"/>
                  </a:lnTo>
                  <a:lnTo>
                    <a:pt x="266" y="325"/>
                  </a:lnTo>
                  <a:lnTo>
                    <a:pt x="275" y="315"/>
                  </a:lnTo>
                  <a:lnTo>
                    <a:pt x="284" y="304"/>
                  </a:lnTo>
                  <a:lnTo>
                    <a:pt x="291" y="291"/>
                  </a:lnTo>
                  <a:lnTo>
                    <a:pt x="297" y="278"/>
                  </a:lnTo>
                  <a:lnTo>
                    <a:pt x="302" y="265"/>
                  </a:lnTo>
                  <a:lnTo>
                    <a:pt x="306" y="251"/>
                  </a:lnTo>
                  <a:lnTo>
                    <a:pt x="221" y="251"/>
                  </a:lnTo>
                  <a:lnTo>
                    <a:pt x="221" y="251"/>
                  </a:lnTo>
                  <a:lnTo>
                    <a:pt x="213" y="267"/>
                  </a:lnTo>
                  <a:lnTo>
                    <a:pt x="205" y="281"/>
                  </a:lnTo>
                  <a:lnTo>
                    <a:pt x="196" y="294"/>
                  </a:lnTo>
                  <a:lnTo>
                    <a:pt x="186" y="305"/>
                  </a:lnTo>
                  <a:lnTo>
                    <a:pt x="186" y="3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92"/>
              <a:endParaRPr lang="pt-BR" dirty="0">
                <a:solidFill>
                  <a:srgbClr val="3D4652"/>
                </a:solidFill>
              </a:endParaRPr>
            </a:p>
          </p:txBody>
        </p:sp>
        <p:sp>
          <p:nvSpPr>
            <p:cNvPr id="10245" name="Freeform 28"/>
            <p:cNvSpPr>
              <a:spLocks noEditPoints="1"/>
            </p:cNvSpPr>
            <p:nvPr/>
          </p:nvSpPr>
          <p:spPr bwMode="auto">
            <a:xfrm>
              <a:off x="4779963" y="6492876"/>
              <a:ext cx="96838" cy="95250"/>
            </a:xfrm>
            <a:custGeom>
              <a:avLst/>
              <a:gdLst>
                <a:gd name="T0" fmla="*/ 292 w 367"/>
                <a:gd name="T1" fmla="*/ 0 h 363"/>
                <a:gd name="T2" fmla="*/ 244 w 367"/>
                <a:gd name="T3" fmla="*/ 0 h 363"/>
                <a:gd name="T4" fmla="*/ 0 w 367"/>
                <a:gd name="T5" fmla="*/ 363 h 363"/>
                <a:gd name="T6" fmla="*/ 43 w 367"/>
                <a:gd name="T7" fmla="*/ 363 h 363"/>
                <a:gd name="T8" fmla="*/ 86 w 367"/>
                <a:gd name="T9" fmla="*/ 363 h 363"/>
                <a:gd name="T10" fmla="*/ 134 w 367"/>
                <a:gd name="T11" fmla="*/ 285 h 363"/>
                <a:gd name="T12" fmla="*/ 286 w 367"/>
                <a:gd name="T13" fmla="*/ 285 h 363"/>
                <a:gd name="T14" fmla="*/ 290 w 367"/>
                <a:gd name="T15" fmla="*/ 363 h 363"/>
                <a:gd name="T16" fmla="*/ 329 w 367"/>
                <a:gd name="T17" fmla="*/ 363 h 363"/>
                <a:gd name="T18" fmla="*/ 367 w 367"/>
                <a:gd name="T19" fmla="*/ 363 h 363"/>
                <a:gd name="T20" fmla="*/ 340 w 367"/>
                <a:gd name="T21" fmla="*/ 0 h 363"/>
                <a:gd name="T22" fmla="*/ 292 w 367"/>
                <a:gd name="T23" fmla="*/ 0 h 363"/>
                <a:gd name="T24" fmla="*/ 169 w 367"/>
                <a:gd name="T25" fmla="*/ 229 h 363"/>
                <a:gd name="T26" fmla="*/ 276 w 367"/>
                <a:gd name="T27" fmla="*/ 55 h 363"/>
                <a:gd name="T28" fmla="*/ 277 w 367"/>
                <a:gd name="T29" fmla="*/ 55 h 363"/>
                <a:gd name="T30" fmla="*/ 284 w 367"/>
                <a:gd name="T31" fmla="*/ 229 h 363"/>
                <a:gd name="T32" fmla="*/ 169 w 367"/>
                <a:gd name="T33" fmla="*/ 22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7" h="363">
                  <a:moveTo>
                    <a:pt x="292" y="0"/>
                  </a:moveTo>
                  <a:lnTo>
                    <a:pt x="244" y="0"/>
                  </a:lnTo>
                  <a:lnTo>
                    <a:pt x="0" y="363"/>
                  </a:lnTo>
                  <a:lnTo>
                    <a:pt x="43" y="363"/>
                  </a:lnTo>
                  <a:lnTo>
                    <a:pt x="86" y="363"/>
                  </a:lnTo>
                  <a:lnTo>
                    <a:pt x="134" y="285"/>
                  </a:lnTo>
                  <a:lnTo>
                    <a:pt x="286" y="285"/>
                  </a:lnTo>
                  <a:lnTo>
                    <a:pt x="290" y="363"/>
                  </a:lnTo>
                  <a:lnTo>
                    <a:pt x="329" y="363"/>
                  </a:lnTo>
                  <a:lnTo>
                    <a:pt x="367" y="363"/>
                  </a:lnTo>
                  <a:lnTo>
                    <a:pt x="340" y="0"/>
                  </a:lnTo>
                  <a:lnTo>
                    <a:pt x="292" y="0"/>
                  </a:lnTo>
                  <a:close/>
                  <a:moveTo>
                    <a:pt x="169" y="229"/>
                  </a:moveTo>
                  <a:lnTo>
                    <a:pt x="276" y="55"/>
                  </a:lnTo>
                  <a:lnTo>
                    <a:pt x="277" y="55"/>
                  </a:lnTo>
                  <a:lnTo>
                    <a:pt x="284" y="229"/>
                  </a:lnTo>
                  <a:lnTo>
                    <a:pt x="169" y="2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92"/>
              <a:endParaRPr lang="pt-BR" dirty="0">
                <a:solidFill>
                  <a:srgbClr val="3D4652"/>
                </a:solidFill>
              </a:endParaRPr>
            </a:p>
          </p:txBody>
        </p:sp>
        <p:sp>
          <p:nvSpPr>
            <p:cNvPr id="10246" name="Freeform 29"/>
            <p:cNvSpPr>
              <a:spLocks/>
            </p:cNvSpPr>
            <p:nvPr/>
          </p:nvSpPr>
          <p:spPr bwMode="auto">
            <a:xfrm>
              <a:off x="4178300" y="6492876"/>
              <a:ext cx="109538" cy="95250"/>
            </a:xfrm>
            <a:custGeom>
              <a:avLst/>
              <a:gdLst>
                <a:gd name="T0" fmla="*/ 377 w 411"/>
                <a:gd name="T1" fmla="*/ 0 h 363"/>
                <a:gd name="T2" fmla="*/ 341 w 411"/>
                <a:gd name="T3" fmla="*/ 0 h 363"/>
                <a:gd name="T4" fmla="*/ 259 w 411"/>
                <a:gd name="T5" fmla="*/ 301 h 363"/>
                <a:gd name="T6" fmla="*/ 211 w 411"/>
                <a:gd name="T7" fmla="*/ 0 h 363"/>
                <a:gd name="T8" fmla="*/ 160 w 411"/>
                <a:gd name="T9" fmla="*/ 0 h 363"/>
                <a:gd name="T10" fmla="*/ 109 w 411"/>
                <a:gd name="T11" fmla="*/ 0 h 363"/>
                <a:gd name="T12" fmla="*/ 0 w 411"/>
                <a:gd name="T13" fmla="*/ 363 h 363"/>
                <a:gd name="T14" fmla="*/ 36 w 411"/>
                <a:gd name="T15" fmla="*/ 363 h 363"/>
                <a:gd name="T16" fmla="*/ 72 w 411"/>
                <a:gd name="T17" fmla="*/ 363 h 363"/>
                <a:gd name="T18" fmla="*/ 158 w 411"/>
                <a:gd name="T19" fmla="*/ 52 h 363"/>
                <a:gd name="T20" fmla="*/ 210 w 411"/>
                <a:gd name="T21" fmla="*/ 363 h 363"/>
                <a:gd name="T22" fmla="*/ 257 w 411"/>
                <a:gd name="T23" fmla="*/ 362 h 363"/>
                <a:gd name="T24" fmla="*/ 303 w 411"/>
                <a:gd name="T25" fmla="*/ 362 h 363"/>
                <a:gd name="T26" fmla="*/ 411 w 411"/>
                <a:gd name="T27" fmla="*/ 0 h 363"/>
                <a:gd name="T28" fmla="*/ 377 w 411"/>
                <a:gd name="T29" fmla="*/ 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1" h="363">
                  <a:moveTo>
                    <a:pt x="377" y="0"/>
                  </a:moveTo>
                  <a:lnTo>
                    <a:pt x="341" y="0"/>
                  </a:lnTo>
                  <a:lnTo>
                    <a:pt x="259" y="301"/>
                  </a:lnTo>
                  <a:lnTo>
                    <a:pt x="211" y="0"/>
                  </a:lnTo>
                  <a:lnTo>
                    <a:pt x="160" y="0"/>
                  </a:lnTo>
                  <a:lnTo>
                    <a:pt x="109" y="0"/>
                  </a:lnTo>
                  <a:lnTo>
                    <a:pt x="0" y="363"/>
                  </a:lnTo>
                  <a:lnTo>
                    <a:pt x="36" y="363"/>
                  </a:lnTo>
                  <a:lnTo>
                    <a:pt x="72" y="363"/>
                  </a:lnTo>
                  <a:lnTo>
                    <a:pt x="158" y="52"/>
                  </a:lnTo>
                  <a:lnTo>
                    <a:pt x="210" y="363"/>
                  </a:lnTo>
                  <a:lnTo>
                    <a:pt x="257" y="362"/>
                  </a:lnTo>
                  <a:lnTo>
                    <a:pt x="303" y="362"/>
                  </a:lnTo>
                  <a:lnTo>
                    <a:pt x="411" y="0"/>
                  </a:lnTo>
                  <a:lnTo>
                    <a:pt x="37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92"/>
              <a:endParaRPr lang="pt-BR" dirty="0">
                <a:solidFill>
                  <a:srgbClr val="3D4652"/>
                </a:solidFill>
              </a:endParaRPr>
            </a:p>
          </p:txBody>
        </p:sp>
        <p:sp>
          <p:nvSpPr>
            <p:cNvPr id="10247" name="Freeform 30"/>
            <p:cNvSpPr>
              <a:spLocks noEditPoints="1"/>
            </p:cNvSpPr>
            <p:nvPr/>
          </p:nvSpPr>
          <p:spPr bwMode="auto">
            <a:xfrm>
              <a:off x="3983038" y="6492876"/>
              <a:ext cx="96838" cy="95250"/>
            </a:xfrm>
            <a:custGeom>
              <a:avLst/>
              <a:gdLst>
                <a:gd name="T0" fmla="*/ 290 w 366"/>
                <a:gd name="T1" fmla="*/ 0 h 363"/>
                <a:gd name="T2" fmla="*/ 242 w 366"/>
                <a:gd name="T3" fmla="*/ 0 h 363"/>
                <a:gd name="T4" fmla="*/ 0 w 366"/>
                <a:gd name="T5" fmla="*/ 363 h 363"/>
                <a:gd name="T6" fmla="*/ 43 w 366"/>
                <a:gd name="T7" fmla="*/ 363 h 363"/>
                <a:gd name="T8" fmla="*/ 84 w 366"/>
                <a:gd name="T9" fmla="*/ 363 h 363"/>
                <a:gd name="T10" fmla="*/ 133 w 366"/>
                <a:gd name="T11" fmla="*/ 285 h 363"/>
                <a:gd name="T12" fmla="*/ 286 w 366"/>
                <a:gd name="T13" fmla="*/ 285 h 363"/>
                <a:gd name="T14" fmla="*/ 289 w 366"/>
                <a:gd name="T15" fmla="*/ 363 h 363"/>
                <a:gd name="T16" fmla="*/ 327 w 366"/>
                <a:gd name="T17" fmla="*/ 363 h 363"/>
                <a:gd name="T18" fmla="*/ 366 w 366"/>
                <a:gd name="T19" fmla="*/ 363 h 363"/>
                <a:gd name="T20" fmla="*/ 340 w 366"/>
                <a:gd name="T21" fmla="*/ 0 h 363"/>
                <a:gd name="T22" fmla="*/ 290 w 366"/>
                <a:gd name="T23" fmla="*/ 0 h 363"/>
                <a:gd name="T24" fmla="*/ 168 w 366"/>
                <a:gd name="T25" fmla="*/ 229 h 363"/>
                <a:gd name="T26" fmla="*/ 276 w 366"/>
                <a:gd name="T27" fmla="*/ 55 h 363"/>
                <a:gd name="T28" fmla="*/ 276 w 366"/>
                <a:gd name="T29" fmla="*/ 55 h 363"/>
                <a:gd name="T30" fmla="*/ 284 w 366"/>
                <a:gd name="T31" fmla="*/ 229 h 363"/>
                <a:gd name="T32" fmla="*/ 168 w 366"/>
                <a:gd name="T33" fmla="*/ 22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6" h="363">
                  <a:moveTo>
                    <a:pt x="290" y="0"/>
                  </a:moveTo>
                  <a:lnTo>
                    <a:pt x="242" y="0"/>
                  </a:lnTo>
                  <a:lnTo>
                    <a:pt x="0" y="363"/>
                  </a:lnTo>
                  <a:lnTo>
                    <a:pt x="43" y="363"/>
                  </a:lnTo>
                  <a:lnTo>
                    <a:pt x="84" y="363"/>
                  </a:lnTo>
                  <a:lnTo>
                    <a:pt x="133" y="285"/>
                  </a:lnTo>
                  <a:lnTo>
                    <a:pt x="286" y="285"/>
                  </a:lnTo>
                  <a:lnTo>
                    <a:pt x="289" y="363"/>
                  </a:lnTo>
                  <a:lnTo>
                    <a:pt x="327" y="363"/>
                  </a:lnTo>
                  <a:lnTo>
                    <a:pt x="366" y="363"/>
                  </a:lnTo>
                  <a:lnTo>
                    <a:pt x="340" y="0"/>
                  </a:lnTo>
                  <a:lnTo>
                    <a:pt x="290" y="0"/>
                  </a:lnTo>
                  <a:close/>
                  <a:moveTo>
                    <a:pt x="168" y="229"/>
                  </a:moveTo>
                  <a:lnTo>
                    <a:pt x="276" y="55"/>
                  </a:lnTo>
                  <a:lnTo>
                    <a:pt x="276" y="55"/>
                  </a:lnTo>
                  <a:lnTo>
                    <a:pt x="284" y="229"/>
                  </a:lnTo>
                  <a:lnTo>
                    <a:pt x="168" y="2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92"/>
              <a:endParaRPr lang="pt-BR" dirty="0">
                <a:solidFill>
                  <a:srgbClr val="3D4652"/>
                </a:solidFill>
              </a:endParaRPr>
            </a:p>
          </p:txBody>
        </p:sp>
        <p:sp>
          <p:nvSpPr>
            <p:cNvPr id="10248" name="Freeform 31"/>
            <p:cNvSpPr>
              <a:spLocks/>
            </p:cNvSpPr>
            <p:nvPr/>
          </p:nvSpPr>
          <p:spPr bwMode="auto">
            <a:xfrm>
              <a:off x="5456238" y="6492876"/>
              <a:ext cx="109538" cy="95250"/>
            </a:xfrm>
            <a:custGeom>
              <a:avLst/>
              <a:gdLst>
                <a:gd name="T0" fmla="*/ 377 w 412"/>
                <a:gd name="T1" fmla="*/ 0 h 363"/>
                <a:gd name="T2" fmla="*/ 341 w 412"/>
                <a:gd name="T3" fmla="*/ 0 h 363"/>
                <a:gd name="T4" fmla="*/ 259 w 412"/>
                <a:gd name="T5" fmla="*/ 301 h 363"/>
                <a:gd name="T6" fmla="*/ 211 w 412"/>
                <a:gd name="T7" fmla="*/ 0 h 363"/>
                <a:gd name="T8" fmla="*/ 159 w 412"/>
                <a:gd name="T9" fmla="*/ 0 h 363"/>
                <a:gd name="T10" fmla="*/ 109 w 412"/>
                <a:gd name="T11" fmla="*/ 0 h 363"/>
                <a:gd name="T12" fmla="*/ 0 w 412"/>
                <a:gd name="T13" fmla="*/ 363 h 363"/>
                <a:gd name="T14" fmla="*/ 36 w 412"/>
                <a:gd name="T15" fmla="*/ 363 h 363"/>
                <a:gd name="T16" fmla="*/ 71 w 412"/>
                <a:gd name="T17" fmla="*/ 363 h 363"/>
                <a:gd name="T18" fmla="*/ 158 w 412"/>
                <a:gd name="T19" fmla="*/ 52 h 363"/>
                <a:gd name="T20" fmla="*/ 210 w 412"/>
                <a:gd name="T21" fmla="*/ 363 h 363"/>
                <a:gd name="T22" fmla="*/ 257 w 412"/>
                <a:gd name="T23" fmla="*/ 362 h 363"/>
                <a:gd name="T24" fmla="*/ 303 w 412"/>
                <a:gd name="T25" fmla="*/ 362 h 363"/>
                <a:gd name="T26" fmla="*/ 412 w 412"/>
                <a:gd name="T27" fmla="*/ 0 h 363"/>
                <a:gd name="T28" fmla="*/ 377 w 412"/>
                <a:gd name="T29" fmla="*/ 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2" h="363">
                  <a:moveTo>
                    <a:pt x="377" y="0"/>
                  </a:moveTo>
                  <a:lnTo>
                    <a:pt x="341" y="0"/>
                  </a:lnTo>
                  <a:lnTo>
                    <a:pt x="259" y="301"/>
                  </a:lnTo>
                  <a:lnTo>
                    <a:pt x="211" y="0"/>
                  </a:lnTo>
                  <a:lnTo>
                    <a:pt x="159" y="0"/>
                  </a:lnTo>
                  <a:lnTo>
                    <a:pt x="109" y="0"/>
                  </a:lnTo>
                  <a:lnTo>
                    <a:pt x="0" y="363"/>
                  </a:lnTo>
                  <a:lnTo>
                    <a:pt x="36" y="363"/>
                  </a:lnTo>
                  <a:lnTo>
                    <a:pt x="71" y="363"/>
                  </a:lnTo>
                  <a:lnTo>
                    <a:pt x="158" y="52"/>
                  </a:lnTo>
                  <a:lnTo>
                    <a:pt x="210" y="363"/>
                  </a:lnTo>
                  <a:lnTo>
                    <a:pt x="257" y="362"/>
                  </a:lnTo>
                  <a:lnTo>
                    <a:pt x="303" y="362"/>
                  </a:lnTo>
                  <a:lnTo>
                    <a:pt x="412" y="0"/>
                  </a:lnTo>
                  <a:lnTo>
                    <a:pt x="37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92"/>
              <a:endParaRPr lang="pt-BR" dirty="0">
                <a:solidFill>
                  <a:srgbClr val="3D4652"/>
                </a:solidFill>
              </a:endParaRPr>
            </a:p>
          </p:txBody>
        </p:sp>
        <p:sp>
          <p:nvSpPr>
            <p:cNvPr id="10249" name="Freeform 32"/>
            <p:cNvSpPr>
              <a:spLocks/>
            </p:cNvSpPr>
            <p:nvPr/>
          </p:nvSpPr>
          <p:spPr bwMode="auto">
            <a:xfrm>
              <a:off x="4138613" y="6492876"/>
              <a:ext cx="50800" cy="95250"/>
            </a:xfrm>
            <a:custGeom>
              <a:avLst/>
              <a:gdLst>
                <a:gd name="T0" fmla="*/ 152 w 192"/>
                <a:gd name="T1" fmla="*/ 0 h 363"/>
                <a:gd name="T2" fmla="*/ 113 w 192"/>
                <a:gd name="T3" fmla="*/ 0 h 363"/>
                <a:gd name="T4" fmla="*/ 0 w 192"/>
                <a:gd name="T5" fmla="*/ 363 h 363"/>
                <a:gd name="T6" fmla="*/ 41 w 192"/>
                <a:gd name="T7" fmla="*/ 363 h 363"/>
                <a:gd name="T8" fmla="*/ 80 w 192"/>
                <a:gd name="T9" fmla="*/ 363 h 363"/>
                <a:gd name="T10" fmla="*/ 192 w 192"/>
                <a:gd name="T11" fmla="*/ 0 h 363"/>
                <a:gd name="T12" fmla="*/ 152 w 192"/>
                <a:gd name="T13" fmla="*/ 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363">
                  <a:moveTo>
                    <a:pt x="152" y="0"/>
                  </a:moveTo>
                  <a:lnTo>
                    <a:pt x="113" y="0"/>
                  </a:lnTo>
                  <a:lnTo>
                    <a:pt x="0" y="363"/>
                  </a:lnTo>
                  <a:lnTo>
                    <a:pt x="41" y="363"/>
                  </a:lnTo>
                  <a:lnTo>
                    <a:pt x="80" y="363"/>
                  </a:lnTo>
                  <a:lnTo>
                    <a:pt x="192" y="0"/>
                  </a:lnTo>
                  <a:lnTo>
                    <a:pt x="15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92"/>
              <a:endParaRPr lang="pt-BR" dirty="0">
                <a:solidFill>
                  <a:srgbClr val="3D4652"/>
                </a:solidFill>
              </a:endParaRPr>
            </a:p>
          </p:txBody>
        </p:sp>
        <p:sp>
          <p:nvSpPr>
            <p:cNvPr id="10250" name="Freeform 33"/>
            <p:cNvSpPr>
              <a:spLocks/>
            </p:cNvSpPr>
            <p:nvPr/>
          </p:nvSpPr>
          <p:spPr bwMode="auto">
            <a:xfrm>
              <a:off x="4486275" y="6489701"/>
              <a:ext cx="87313" cy="100013"/>
            </a:xfrm>
            <a:custGeom>
              <a:avLst/>
              <a:gdLst>
                <a:gd name="T0" fmla="*/ 184 w 329"/>
                <a:gd name="T1" fmla="*/ 1 h 378"/>
                <a:gd name="T2" fmla="*/ 150 w 329"/>
                <a:gd name="T3" fmla="*/ 5 h 378"/>
                <a:gd name="T4" fmla="*/ 120 w 329"/>
                <a:gd name="T5" fmla="*/ 18 h 378"/>
                <a:gd name="T6" fmla="*/ 101 w 329"/>
                <a:gd name="T7" fmla="*/ 28 h 378"/>
                <a:gd name="T8" fmla="*/ 78 w 329"/>
                <a:gd name="T9" fmla="*/ 48 h 378"/>
                <a:gd name="T10" fmla="*/ 65 w 329"/>
                <a:gd name="T11" fmla="*/ 72 h 378"/>
                <a:gd name="T12" fmla="*/ 57 w 329"/>
                <a:gd name="T13" fmla="*/ 96 h 378"/>
                <a:gd name="T14" fmla="*/ 56 w 329"/>
                <a:gd name="T15" fmla="*/ 112 h 378"/>
                <a:gd name="T16" fmla="*/ 62 w 329"/>
                <a:gd name="T17" fmla="*/ 140 h 378"/>
                <a:gd name="T18" fmla="*/ 71 w 329"/>
                <a:gd name="T19" fmla="*/ 156 h 378"/>
                <a:gd name="T20" fmla="*/ 91 w 329"/>
                <a:gd name="T21" fmla="*/ 177 h 378"/>
                <a:gd name="T22" fmla="*/ 164 w 329"/>
                <a:gd name="T23" fmla="*/ 221 h 378"/>
                <a:gd name="T24" fmla="*/ 186 w 329"/>
                <a:gd name="T25" fmla="*/ 235 h 378"/>
                <a:gd name="T26" fmla="*/ 201 w 329"/>
                <a:gd name="T27" fmla="*/ 251 h 378"/>
                <a:gd name="T28" fmla="*/ 210 w 329"/>
                <a:gd name="T29" fmla="*/ 276 h 378"/>
                <a:gd name="T30" fmla="*/ 205 w 329"/>
                <a:gd name="T31" fmla="*/ 291 h 378"/>
                <a:gd name="T32" fmla="*/ 184 w 329"/>
                <a:gd name="T33" fmla="*/ 313 h 378"/>
                <a:gd name="T34" fmla="*/ 161 w 329"/>
                <a:gd name="T35" fmla="*/ 321 h 378"/>
                <a:gd name="T36" fmla="*/ 135 w 329"/>
                <a:gd name="T37" fmla="*/ 323 h 378"/>
                <a:gd name="T38" fmla="*/ 101 w 329"/>
                <a:gd name="T39" fmla="*/ 316 h 378"/>
                <a:gd name="T40" fmla="*/ 89 w 329"/>
                <a:gd name="T41" fmla="*/ 306 h 378"/>
                <a:gd name="T42" fmla="*/ 83 w 329"/>
                <a:gd name="T43" fmla="*/ 296 h 378"/>
                <a:gd name="T44" fmla="*/ 78 w 329"/>
                <a:gd name="T45" fmla="*/ 270 h 378"/>
                <a:gd name="T46" fmla="*/ 6 w 329"/>
                <a:gd name="T47" fmla="*/ 254 h 378"/>
                <a:gd name="T48" fmla="*/ 0 w 329"/>
                <a:gd name="T49" fmla="*/ 289 h 378"/>
                <a:gd name="T50" fmla="*/ 1 w 329"/>
                <a:gd name="T51" fmla="*/ 305 h 378"/>
                <a:gd name="T52" fmla="*/ 9 w 329"/>
                <a:gd name="T53" fmla="*/ 325 h 378"/>
                <a:gd name="T54" fmla="*/ 24 w 329"/>
                <a:gd name="T55" fmla="*/ 344 h 378"/>
                <a:gd name="T56" fmla="*/ 43 w 329"/>
                <a:gd name="T57" fmla="*/ 359 h 378"/>
                <a:gd name="T58" fmla="*/ 82 w 329"/>
                <a:gd name="T59" fmla="*/ 373 h 378"/>
                <a:gd name="T60" fmla="*/ 131 w 329"/>
                <a:gd name="T61" fmla="*/ 378 h 378"/>
                <a:gd name="T62" fmla="*/ 160 w 329"/>
                <a:gd name="T63" fmla="*/ 377 h 378"/>
                <a:gd name="T64" fmla="*/ 198 w 329"/>
                <a:gd name="T65" fmla="*/ 369 h 378"/>
                <a:gd name="T66" fmla="*/ 232 w 329"/>
                <a:gd name="T67" fmla="*/ 354 h 378"/>
                <a:gd name="T68" fmla="*/ 251 w 329"/>
                <a:gd name="T69" fmla="*/ 342 h 378"/>
                <a:gd name="T70" fmla="*/ 273 w 329"/>
                <a:gd name="T71" fmla="*/ 318 h 378"/>
                <a:gd name="T72" fmla="*/ 286 w 329"/>
                <a:gd name="T73" fmla="*/ 291 h 378"/>
                <a:gd name="T74" fmla="*/ 292 w 329"/>
                <a:gd name="T75" fmla="*/ 259 h 378"/>
                <a:gd name="T76" fmla="*/ 289 w 329"/>
                <a:gd name="T77" fmla="*/ 241 h 378"/>
                <a:gd name="T78" fmla="*/ 284 w 329"/>
                <a:gd name="T79" fmla="*/ 225 h 378"/>
                <a:gd name="T80" fmla="*/ 270 w 329"/>
                <a:gd name="T81" fmla="*/ 205 h 378"/>
                <a:gd name="T82" fmla="*/ 249 w 329"/>
                <a:gd name="T83" fmla="*/ 187 h 378"/>
                <a:gd name="T84" fmla="*/ 192 w 329"/>
                <a:gd name="T85" fmla="*/ 156 h 378"/>
                <a:gd name="T86" fmla="*/ 151 w 329"/>
                <a:gd name="T87" fmla="*/ 130 h 378"/>
                <a:gd name="T88" fmla="*/ 140 w 329"/>
                <a:gd name="T89" fmla="*/ 114 h 378"/>
                <a:gd name="T90" fmla="*/ 139 w 329"/>
                <a:gd name="T91" fmla="*/ 87 h 378"/>
                <a:gd name="T92" fmla="*/ 147 w 329"/>
                <a:gd name="T93" fmla="*/ 74 h 378"/>
                <a:gd name="T94" fmla="*/ 160 w 329"/>
                <a:gd name="T95" fmla="*/ 64 h 378"/>
                <a:gd name="T96" fmla="*/ 188 w 329"/>
                <a:gd name="T97" fmla="*/ 56 h 378"/>
                <a:gd name="T98" fmla="*/ 212 w 329"/>
                <a:gd name="T99" fmla="*/ 56 h 378"/>
                <a:gd name="T100" fmla="*/ 239 w 329"/>
                <a:gd name="T101" fmla="*/ 69 h 378"/>
                <a:gd name="T102" fmla="*/ 248 w 329"/>
                <a:gd name="T103" fmla="*/ 86 h 378"/>
                <a:gd name="T104" fmla="*/ 326 w 329"/>
                <a:gd name="T105" fmla="*/ 109 h 378"/>
                <a:gd name="T106" fmla="*/ 329 w 329"/>
                <a:gd name="T107" fmla="*/ 91 h 378"/>
                <a:gd name="T108" fmla="*/ 326 w 329"/>
                <a:gd name="T109" fmla="*/ 73 h 378"/>
                <a:gd name="T110" fmla="*/ 317 w 329"/>
                <a:gd name="T111" fmla="*/ 48 h 378"/>
                <a:gd name="T112" fmla="*/ 299 w 329"/>
                <a:gd name="T113" fmla="*/ 29 h 378"/>
                <a:gd name="T114" fmla="*/ 280 w 329"/>
                <a:gd name="T115" fmla="*/ 17 h 378"/>
                <a:gd name="T116" fmla="*/ 243 w 329"/>
                <a:gd name="T117" fmla="*/ 4 h 378"/>
                <a:gd name="T118" fmla="*/ 196 w 329"/>
                <a:gd name="T119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29" h="378">
                  <a:moveTo>
                    <a:pt x="196" y="0"/>
                  </a:moveTo>
                  <a:lnTo>
                    <a:pt x="196" y="0"/>
                  </a:lnTo>
                  <a:lnTo>
                    <a:pt x="184" y="1"/>
                  </a:lnTo>
                  <a:lnTo>
                    <a:pt x="173" y="1"/>
                  </a:lnTo>
                  <a:lnTo>
                    <a:pt x="161" y="3"/>
                  </a:lnTo>
                  <a:lnTo>
                    <a:pt x="150" y="5"/>
                  </a:lnTo>
                  <a:lnTo>
                    <a:pt x="140" y="9"/>
                  </a:lnTo>
                  <a:lnTo>
                    <a:pt x="129" y="12"/>
                  </a:lnTo>
                  <a:lnTo>
                    <a:pt x="120" y="18"/>
                  </a:lnTo>
                  <a:lnTo>
                    <a:pt x="110" y="22"/>
                  </a:lnTo>
                  <a:lnTo>
                    <a:pt x="110" y="22"/>
                  </a:lnTo>
                  <a:lnTo>
                    <a:pt x="101" y="28"/>
                  </a:lnTo>
                  <a:lnTo>
                    <a:pt x="93" y="35"/>
                  </a:lnTo>
                  <a:lnTo>
                    <a:pt x="85" y="41"/>
                  </a:lnTo>
                  <a:lnTo>
                    <a:pt x="78" y="48"/>
                  </a:lnTo>
                  <a:lnTo>
                    <a:pt x="73" y="56"/>
                  </a:lnTo>
                  <a:lnTo>
                    <a:pt x="68" y="64"/>
                  </a:lnTo>
                  <a:lnTo>
                    <a:pt x="65" y="72"/>
                  </a:lnTo>
                  <a:lnTo>
                    <a:pt x="62" y="80"/>
                  </a:lnTo>
                  <a:lnTo>
                    <a:pt x="62" y="80"/>
                  </a:lnTo>
                  <a:lnTo>
                    <a:pt x="57" y="96"/>
                  </a:lnTo>
                  <a:lnTo>
                    <a:pt x="56" y="104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57" y="122"/>
                  </a:lnTo>
                  <a:lnTo>
                    <a:pt x="58" y="131"/>
                  </a:lnTo>
                  <a:lnTo>
                    <a:pt x="62" y="140"/>
                  </a:lnTo>
                  <a:lnTo>
                    <a:pt x="66" y="149"/>
                  </a:lnTo>
                  <a:lnTo>
                    <a:pt x="66" y="149"/>
                  </a:lnTo>
                  <a:lnTo>
                    <a:pt x="71" y="156"/>
                  </a:lnTo>
                  <a:lnTo>
                    <a:pt x="76" y="162"/>
                  </a:lnTo>
                  <a:lnTo>
                    <a:pt x="83" y="169"/>
                  </a:lnTo>
                  <a:lnTo>
                    <a:pt x="91" y="177"/>
                  </a:lnTo>
                  <a:lnTo>
                    <a:pt x="111" y="192"/>
                  </a:lnTo>
                  <a:lnTo>
                    <a:pt x="136" y="205"/>
                  </a:lnTo>
                  <a:lnTo>
                    <a:pt x="164" y="221"/>
                  </a:lnTo>
                  <a:lnTo>
                    <a:pt x="164" y="221"/>
                  </a:lnTo>
                  <a:lnTo>
                    <a:pt x="176" y="228"/>
                  </a:lnTo>
                  <a:lnTo>
                    <a:pt x="186" y="235"/>
                  </a:lnTo>
                  <a:lnTo>
                    <a:pt x="194" y="243"/>
                  </a:lnTo>
                  <a:lnTo>
                    <a:pt x="201" y="251"/>
                  </a:lnTo>
                  <a:lnTo>
                    <a:pt x="201" y="251"/>
                  </a:lnTo>
                  <a:lnTo>
                    <a:pt x="206" y="259"/>
                  </a:lnTo>
                  <a:lnTo>
                    <a:pt x="210" y="267"/>
                  </a:lnTo>
                  <a:lnTo>
                    <a:pt x="210" y="276"/>
                  </a:lnTo>
                  <a:lnTo>
                    <a:pt x="209" y="282"/>
                  </a:lnTo>
                  <a:lnTo>
                    <a:pt x="209" y="282"/>
                  </a:lnTo>
                  <a:lnTo>
                    <a:pt x="205" y="291"/>
                  </a:lnTo>
                  <a:lnTo>
                    <a:pt x="200" y="300"/>
                  </a:lnTo>
                  <a:lnTo>
                    <a:pt x="193" y="307"/>
                  </a:lnTo>
                  <a:lnTo>
                    <a:pt x="184" y="313"/>
                  </a:lnTo>
                  <a:lnTo>
                    <a:pt x="184" y="313"/>
                  </a:lnTo>
                  <a:lnTo>
                    <a:pt x="174" y="317"/>
                  </a:lnTo>
                  <a:lnTo>
                    <a:pt x="161" y="321"/>
                  </a:lnTo>
                  <a:lnTo>
                    <a:pt x="149" y="323"/>
                  </a:lnTo>
                  <a:lnTo>
                    <a:pt x="135" y="323"/>
                  </a:lnTo>
                  <a:lnTo>
                    <a:pt x="135" y="323"/>
                  </a:lnTo>
                  <a:lnTo>
                    <a:pt x="119" y="322"/>
                  </a:lnTo>
                  <a:lnTo>
                    <a:pt x="107" y="318"/>
                  </a:lnTo>
                  <a:lnTo>
                    <a:pt x="101" y="316"/>
                  </a:lnTo>
                  <a:lnTo>
                    <a:pt x="96" y="314"/>
                  </a:lnTo>
                  <a:lnTo>
                    <a:pt x="92" y="309"/>
                  </a:lnTo>
                  <a:lnTo>
                    <a:pt x="89" y="306"/>
                  </a:lnTo>
                  <a:lnTo>
                    <a:pt x="89" y="306"/>
                  </a:lnTo>
                  <a:lnTo>
                    <a:pt x="85" y="302"/>
                  </a:lnTo>
                  <a:lnTo>
                    <a:pt x="83" y="296"/>
                  </a:lnTo>
                  <a:lnTo>
                    <a:pt x="81" y="290"/>
                  </a:lnTo>
                  <a:lnTo>
                    <a:pt x="80" y="285"/>
                  </a:lnTo>
                  <a:lnTo>
                    <a:pt x="78" y="270"/>
                  </a:lnTo>
                  <a:lnTo>
                    <a:pt x="81" y="254"/>
                  </a:lnTo>
                  <a:lnTo>
                    <a:pt x="6" y="254"/>
                  </a:lnTo>
                  <a:lnTo>
                    <a:pt x="6" y="254"/>
                  </a:lnTo>
                  <a:lnTo>
                    <a:pt x="1" y="272"/>
                  </a:lnTo>
                  <a:lnTo>
                    <a:pt x="0" y="280"/>
                  </a:lnTo>
                  <a:lnTo>
                    <a:pt x="0" y="289"/>
                  </a:lnTo>
                  <a:lnTo>
                    <a:pt x="0" y="289"/>
                  </a:lnTo>
                  <a:lnTo>
                    <a:pt x="0" y="297"/>
                  </a:lnTo>
                  <a:lnTo>
                    <a:pt x="1" y="305"/>
                  </a:lnTo>
                  <a:lnTo>
                    <a:pt x="3" y="312"/>
                  </a:lnTo>
                  <a:lnTo>
                    <a:pt x="6" y="318"/>
                  </a:lnTo>
                  <a:lnTo>
                    <a:pt x="9" y="325"/>
                  </a:lnTo>
                  <a:lnTo>
                    <a:pt x="13" y="332"/>
                  </a:lnTo>
                  <a:lnTo>
                    <a:pt x="18" y="339"/>
                  </a:lnTo>
                  <a:lnTo>
                    <a:pt x="24" y="344"/>
                  </a:lnTo>
                  <a:lnTo>
                    <a:pt x="24" y="344"/>
                  </a:lnTo>
                  <a:lnTo>
                    <a:pt x="32" y="352"/>
                  </a:lnTo>
                  <a:lnTo>
                    <a:pt x="43" y="359"/>
                  </a:lnTo>
                  <a:lnTo>
                    <a:pt x="55" y="364"/>
                  </a:lnTo>
                  <a:lnTo>
                    <a:pt x="67" y="370"/>
                  </a:lnTo>
                  <a:lnTo>
                    <a:pt x="82" y="373"/>
                  </a:lnTo>
                  <a:lnTo>
                    <a:pt x="96" y="376"/>
                  </a:lnTo>
                  <a:lnTo>
                    <a:pt x="113" y="378"/>
                  </a:lnTo>
                  <a:lnTo>
                    <a:pt x="131" y="378"/>
                  </a:lnTo>
                  <a:lnTo>
                    <a:pt x="131" y="378"/>
                  </a:lnTo>
                  <a:lnTo>
                    <a:pt x="146" y="378"/>
                  </a:lnTo>
                  <a:lnTo>
                    <a:pt x="160" y="377"/>
                  </a:lnTo>
                  <a:lnTo>
                    <a:pt x="173" y="374"/>
                  </a:lnTo>
                  <a:lnTo>
                    <a:pt x="186" y="372"/>
                  </a:lnTo>
                  <a:lnTo>
                    <a:pt x="198" y="369"/>
                  </a:lnTo>
                  <a:lnTo>
                    <a:pt x="210" y="364"/>
                  </a:lnTo>
                  <a:lnTo>
                    <a:pt x="221" y="360"/>
                  </a:lnTo>
                  <a:lnTo>
                    <a:pt x="232" y="354"/>
                  </a:lnTo>
                  <a:lnTo>
                    <a:pt x="232" y="354"/>
                  </a:lnTo>
                  <a:lnTo>
                    <a:pt x="242" y="349"/>
                  </a:lnTo>
                  <a:lnTo>
                    <a:pt x="251" y="342"/>
                  </a:lnTo>
                  <a:lnTo>
                    <a:pt x="259" y="334"/>
                  </a:lnTo>
                  <a:lnTo>
                    <a:pt x="267" y="327"/>
                  </a:lnTo>
                  <a:lnTo>
                    <a:pt x="273" y="318"/>
                  </a:lnTo>
                  <a:lnTo>
                    <a:pt x="278" y="309"/>
                  </a:lnTo>
                  <a:lnTo>
                    <a:pt x="283" y="300"/>
                  </a:lnTo>
                  <a:lnTo>
                    <a:pt x="286" y="291"/>
                  </a:lnTo>
                  <a:lnTo>
                    <a:pt x="286" y="291"/>
                  </a:lnTo>
                  <a:lnTo>
                    <a:pt x="290" y="275"/>
                  </a:lnTo>
                  <a:lnTo>
                    <a:pt x="292" y="259"/>
                  </a:lnTo>
                  <a:lnTo>
                    <a:pt x="292" y="259"/>
                  </a:lnTo>
                  <a:lnTo>
                    <a:pt x="292" y="250"/>
                  </a:lnTo>
                  <a:lnTo>
                    <a:pt x="289" y="241"/>
                  </a:lnTo>
                  <a:lnTo>
                    <a:pt x="287" y="233"/>
                  </a:lnTo>
                  <a:lnTo>
                    <a:pt x="284" y="225"/>
                  </a:lnTo>
                  <a:lnTo>
                    <a:pt x="284" y="225"/>
                  </a:lnTo>
                  <a:lnTo>
                    <a:pt x="280" y="219"/>
                  </a:lnTo>
                  <a:lnTo>
                    <a:pt x="276" y="212"/>
                  </a:lnTo>
                  <a:lnTo>
                    <a:pt x="270" y="205"/>
                  </a:lnTo>
                  <a:lnTo>
                    <a:pt x="264" y="199"/>
                  </a:lnTo>
                  <a:lnTo>
                    <a:pt x="257" y="193"/>
                  </a:lnTo>
                  <a:lnTo>
                    <a:pt x="249" y="187"/>
                  </a:lnTo>
                  <a:lnTo>
                    <a:pt x="230" y="176"/>
                  </a:lnTo>
                  <a:lnTo>
                    <a:pt x="192" y="156"/>
                  </a:lnTo>
                  <a:lnTo>
                    <a:pt x="192" y="156"/>
                  </a:lnTo>
                  <a:lnTo>
                    <a:pt x="175" y="147"/>
                  </a:lnTo>
                  <a:lnTo>
                    <a:pt x="161" y="138"/>
                  </a:lnTo>
                  <a:lnTo>
                    <a:pt x="151" y="130"/>
                  </a:lnTo>
                  <a:lnTo>
                    <a:pt x="145" y="122"/>
                  </a:lnTo>
                  <a:lnTo>
                    <a:pt x="145" y="122"/>
                  </a:lnTo>
                  <a:lnTo>
                    <a:pt x="140" y="114"/>
                  </a:lnTo>
                  <a:lnTo>
                    <a:pt x="138" y="106"/>
                  </a:lnTo>
                  <a:lnTo>
                    <a:pt x="137" y="97"/>
                  </a:lnTo>
                  <a:lnTo>
                    <a:pt x="139" y="87"/>
                  </a:lnTo>
                  <a:lnTo>
                    <a:pt x="139" y="87"/>
                  </a:lnTo>
                  <a:lnTo>
                    <a:pt x="142" y="80"/>
                  </a:lnTo>
                  <a:lnTo>
                    <a:pt x="147" y="74"/>
                  </a:lnTo>
                  <a:lnTo>
                    <a:pt x="153" y="68"/>
                  </a:lnTo>
                  <a:lnTo>
                    <a:pt x="160" y="64"/>
                  </a:lnTo>
                  <a:lnTo>
                    <a:pt x="160" y="64"/>
                  </a:lnTo>
                  <a:lnTo>
                    <a:pt x="168" y="59"/>
                  </a:lnTo>
                  <a:lnTo>
                    <a:pt x="178" y="57"/>
                  </a:lnTo>
                  <a:lnTo>
                    <a:pt x="188" y="56"/>
                  </a:lnTo>
                  <a:lnTo>
                    <a:pt x="200" y="55"/>
                  </a:lnTo>
                  <a:lnTo>
                    <a:pt x="200" y="55"/>
                  </a:lnTo>
                  <a:lnTo>
                    <a:pt x="212" y="56"/>
                  </a:lnTo>
                  <a:lnTo>
                    <a:pt x="222" y="58"/>
                  </a:lnTo>
                  <a:lnTo>
                    <a:pt x="231" y="63"/>
                  </a:lnTo>
                  <a:lnTo>
                    <a:pt x="239" y="69"/>
                  </a:lnTo>
                  <a:lnTo>
                    <a:pt x="239" y="69"/>
                  </a:lnTo>
                  <a:lnTo>
                    <a:pt x="244" y="77"/>
                  </a:lnTo>
                  <a:lnTo>
                    <a:pt x="248" y="86"/>
                  </a:lnTo>
                  <a:lnTo>
                    <a:pt x="250" y="97"/>
                  </a:lnTo>
                  <a:lnTo>
                    <a:pt x="250" y="109"/>
                  </a:lnTo>
                  <a:lnTo>
                    <a:pt x="326" y="109"/>
                  </a:lnTo>
                  <a:lnTo>
                    <a:pt x="326" y="109"/>
                  </a:lnTo>
                  <a:lnTo>
                    <a:pt x="327" y="100"/>
                  </a:lnTo>
                  <a:lnTo>
                    <a:pt x="329" y="91"/>
                  </a:lnTo>
                  <a:lnTo>
                    <a:pt x="329" y="91"/>
                  </a:lnTo>
                  <a:lnTo>
                    <a:pt x="327" y="82"/>
                  </a:lnTo>
                  <a:lnTo>
                    <a:pt x="326" y="73"/>
                  </a:lnTo>
                  <a:lnTo>
                    <a:pt x="324" y="64"/>
                  </a:lnTo>
                  <a:lnTo>
                    <a:pt x="321" y="56"/>
                  </a:lnTo>
                  <a:lnTo>
                    <a:pt x="317" y="48"/>
                  </a:lnTo>
                  <a:lnTo>
                    <a:pt x="313" y="41"/>
                  </a:lnTo>
                  <a:lnTo>
                    <a:pt x="306" y="35"/>
                  </a:lnTo>
                  <a:lnTo>
                    <a:pt x="299" y="29"/>
                  </a:lnTo>
                  <a:lnTo>
                    <a:pt x="299" y="29"/>
                  </a:lnTo>
                  <a:lnTo>
                    <a:pt x="290" y="22"/>
                  </a:lnTo>
                  <a:lnTo>
                    <a:pt x="280" y="17"/>
                  </a:lnTo>
                  <a:lnTo>
                    <a:pt x="269" y="11"/>
                  </a:lnTo>
                  <a:lnTo>
                    <a:pt x="257" y="8"/>
                  </a:lnTo>
                  <a:lnTo>
                    <a:pt x="243" y="4"/>
                  </a:lnTo>
                  <a:lnTo>
                    <a:pt x="229" y="2"/>
                  </a:lnTo>
                  <a:lnTo>
                    <a:pt x="213" y="1"/>
                  </a:lnTo>
                  <a:lnTo>
                    <a:pt x="196" y="0"/>
                  </a:lnTo>
                  <a:lnTo>
                    <a:pt x="19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92"/>
              <a:endParaRPr lang="pt-BR" dirty="0">
                <a:solidFill>
                  <a:srgbClr val="3D4652"/>
                </a:solidFill>
              </a:endParaRPr>
            </a:p>
          </p:txBody>
        </p:sp>
        <p:sp>
          <p:nvSpPr>
            <p:cNvPr id="10251" name="Freeform 34"/>
            <p:cNvSpPr>
              <a:spLocks/>
            </p:cNvSpPr>
            <p:nvPr/>
          </p:nvSpPr>
          <p:spPr bwMode="auto">
            <a:xfrm>
              <a:off x="4587875" y="6492876"/>
              <a:ext cx="84138" cy="95250"/>
            </a:xfrm>
            <a:custGeom>
              <a:avLst/>
              <a:gdLst>
                <a:gd name="T0" fmla="*/ 307 w 315"/>
                <a:gd name="T1" fmla="*/ 27 h 363"/>
                <a:gd name="T2" fmla="*/ 315 w 315"/>
                <a:gd name="T3" fmla="*/ 0 h 363"/>
                <a:gd name="T4" fmla="*/ 18 w 315"/>
                <a:gd name="T5" fmla="*/ 0 h 363"/>
                <a:gd name="T6" fmla="*/ 9 w 315"/>
                <a:gd name="T7" fmla="*/ 27 h 363"/>
                <a:gd name="T8" fmla="*/ 0 w 315"/>
                <a:gd name="T9" fmla="*/ 55 h 363"/>
                <a:gd name="T10" fmla="*/ 119 w 315"/>
                <a:gd name="T11" fmla="*/ 55 h 363"/>
                <a:gd name="T12" fmla="*/ 24 w 315"/>
                <a:gd name="T13" fmla="*/ 363 h 363"/>
                <a:gd name="T14" fmla="*/ 65 w 315"/>
                <a:gd name="T15" fmla="*/ 363 h 363"/>
                <a:gd name="T16" fmla="*/ 104 w 315"/>
                <a:gd name="T17" fmla="*/ 363 h 363"/>
                <a:gd name="T18" fmla="*/ 198 w 315"/>
                <a:gd name="T19" fmla="*/ 55 h 363"/>
                <a:gd name="T20" fmla="*/ 299 w 315"/>
                <a:gd name="T21" fmla="*/ 55 h 363"/>
                <a:gd name="T22" fmla="*/ 307 w 315"/>
                <a:gd name="T23" fmla="*/ 2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5" h="363">
                  <a:moveTo>
                    <a:pt x="307" y="27"/>
                  </a:moveTo>
                  <a:lnTo>
                    <a:pt x="315" y="0"/>
                  </a:lnTo>
                  <a:lnTo>
                    <a:pt x="18" y="0"/>
                  </a:lnTo>
                  <a:lnTo>
                    <a:pt x="9" y="27"/>
                  </a:lnTo>
                  <a:lnTo>
                    <a:pt x="0" y="55"/>
                  </a:lnTo>
                  <a:lnTo>
                    <a:pt x="119" y="55"/>
                  </a:lnTo>
                  <a:lnTo>
                    <a:pt x="24" y="363"/>
                  </a:lnTo>
                  <a:lnTo>
                    <a:pt x="65" y="363"/>
                  </a:lnTo>
                  <a:lnTo>
                    <a:pt x="104" y="363"/>
                  </a:lnTo>
                  <a:lnTo>
                    <a:pt x="198" y="55"/>
                  </a:lnTo>
                  <a:lnTo>
                    <a:pt x="299" y="55"/>
                  </a:lnTo>
                  <a:lnTo>
                    <a:pt x="307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92"/>
              <a:endParaRPr lang="pt-BR" dirty="0">
                <a:solidFill>
                  <a:srgbClr val="3D4652"/>
                </a:solidFill>
              </a:endParaRPr>
            </a:p>
          </p:txBody>
        </p:sp>
        <p:sp>
          <p:nvSpPr>
            <p:cNvPr id="10252" name="Freeform 35"/>
            <p:cNvSpPr>
              <a:spLocks/>
            </p:cNvSpPr>
            <p:nvPr/>
          </p:nvSpPr>
          <p:spPr bwMode="auto">
            <a:xfrm>
              <a:off x="4387850" y="6492876"/>
              <a:ext cx="101600" cy="96838"/>
            </a:xfrm>
            <a:custGeom>
              <a:avLst/>
              <a:gdLst>
                <a:gd name="T0" fmla="*/ 304 w 382"/>
                <a:gd name="T1" fmla="*/ 0 h 370"/>
                <a:gd name="T2" fmla="*/ 234 w 382"/>
                <a:gd name="T3" fmla="*/ 223 h 370"/>
                <a:gd name="T4" fmla="*/ 219 w 382"/>
                <a:gd name="T5" fmla="*/ 262 h 370"/>
                <a:gd name="T6" fmla="*/ 196 w 382"/>
                <a:gd name="T7" fmla="*/ 290 h 370"/>
                <a:gd name="T8" fmla="*/ 190 w 382"/>
                <a:gd name="T9" fmla="*/ 296 h 370"/>
                <a:gd name="T10" fmla="*/ 177 w 382"/>
                <a:gd name="T11" fmla="*/ 305 h 370"/>
                <a:gd name="T12" fmla="*/ 164 w 382"/>
                <a:gd name="T13" fmla="*/ 311 h 370"/>
                <a:gd name="T14" fmla="*/ 148 w 382"/>
                <a:gd name="T15" fmla="*/ 314 h 370"/>
                <a:gd name="T16" fmla="*/ 141 w 382"/>
                <a:gd name="T17" fmla="*/ 315 h 370"/>
                <a:gd name="T18" fmla="*/ 122 w 382"/>
                <a:gd name="T19" fmla="*/ 313 h 370"/>
                <a:gd name="T20" fmla="*/ 106 w 382"/>
                <a:gd name="T21" fmla="*/ 308 h 370"/>
                <a:gd name="T22" fmla="*/ 95 w 382"/>
                <a:gd name="T23" fmla="*/ 301 h 370"/>
                <a:gd name="T24" fmla="*/ 86 w 382"/>
                <a:gd name="T25" fmla="*/ 290 h 370"/>
                <a:gd name="T26" fmla="*/ 83 w 382"/>
                <a:gd name="T27" fmla="*/ 285 h 370"/>
                <a:gd name="T28" fmla="*/ 79 w 382"/>
                <a:gd name="T29" fmla="*/ 269 h 370"/>
                <a:gd name="T30" fmla="*/ 78 w 382"/>
                <a:gd name="T31" fmla="*/ 261 h 370"/>
                <a:gd name="T32" fmla="*/ 81 w 382"/>
                <a:gd name="T33" fmla="*/ 243 h 370"/>
                <a:gd name="T34" fmla="*/ 85 w 382"/>
                <a:gd name="T35" fmla="*/ 223 h 370"/>
                <a:gd name="T36" fmla="*/ 114 w 382"/>
                <a:gd name="T37" fmla="*/ 0 h 370"/>
                <a:gd name="T38" fmla="*/ 8 w 382"/>
                <a:gd name="T39" fmla="*/ 215 h 370"/>
                <a:gd name="T40" fmla="*/ 4 w 382"/>
                <a:gd name="T41" fmla="*/ 229 h 370"/>
                <a:gd name="T42" fmla="*/ 0 w 382"/>
                <a:gd name="T43" fmla="*/ 253 h 370"/>
                <a:gd name="T44" fmla="*/ 0 w 382"/>
                <a:gd name="T45" fmla="*/ 264 h 370"/>
                <a:gd name="T46" fmla="*/ 1 w 382"/>
                <a:gd name="T47" fmla="*/ 282 h 370"/>
                <a:gd name="T48" fmla="*/ 5 w 382"/>
                <a:gd name="T49" fmla="*/ 298 h 370"/>
                <a:gd name="T50" fmla="*/ 12 w 382"/>
                <a:gd name="T51" fmla="*/ 314 h 370"/>
                <a:gd name="T52" fmla="*/ 21 w 382"/>
                <a:gd name="T53" fmla="*/ 327 h 370"/>
                <a:gd name="T54" fmla="*/ 30 w 382"/>
                <a:gd name="T55" fmla="*/ 337 h 370"/>
                <a:gd name="T56" fmla="*/ 53 w 382"/>
                <a:gd name="T57" fmla="*/ 353 h 370"/>
                <a:gd name="T58" fmla="*/ 81 w 382"/>
                <a:gd name="T59" fmla="*/ 364 h 370"/>
                <a:gd name="T60" fmla="*/ 114 w 382"/>
                <a:gd name="T61" fmla="*/ 369 h 370"/>
                <a:gd name="T62" fmla="*/ 133 w 382"/>
                <a:gd name="T63" fmla="*/ 370 h 370"/>
                <a:gd name="T64" fmla="*/ 168 w 382"/>
                <a:gd name="T65" fmla="*/ 368 h 370"/>
                <a:gd name="T66" fmla="*/ 199 w 382"/>
                <a:gd name="T67" fmla="*/ 361 h 370"/>
                <a:gd name="T68" fmla="*/ 225 w 382"/>
                <a:gd name="T69" fmla="*/ 351 h 370"/>
                <a:gd name="T70" fmla="*/ 248 w 382"/>
                <a:gd name="T71" fmla="*/ 335 h 370"/>
                <a:gd name="T72" fmla="*/ 258 w 382"/>
                <a:gd name="T73" fmla="*/ 326 h 370"/>
                <a:gd name="T74" fmla="*/ 277 w 382"/>
                <a:gd name="T75" fmla="*/ 301 h 370"/>
                <a:gd name="T76" fmla="*/ 294 w 382"/>
                <a:gd name="T77" fmla="*/ 272 h 370"/>
                <a:gd name="T78" fmla="*/ 308 w 382"/>
                <a:gd name="T79" fmla="*/ 235 h 370"/>
                <a:gd name="T80" fmla="*/ 382 w 382"/>
                <a:gd name="T81" fmla="*/ 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2" h="370">
                  <a:moveTo>
                    <a:pt x="343" y="0"/>
                  </a:moveTo>
                  <a:lnTo>
                    <a:pt x="304" y="0"/>
                  </a:lnTo>
                  <a:lnTo>
                    <a:pt x="234" y="223"/>
                  </a:lnTo>
                  <a:lnTo>
                    <a:pt x="234" y="223"/>
                  </a:lnTo>
                  <a:lnTo>
                    <a:pt x="228" y="243"/>
                  </a:lnTo>
                  <a:lnTo>
                    <a:pt x="219" y="262"/>
                  </a:lnTo>
                  <a:lnTo>
                    <a:pt x="208" y="278"/>
                  </a:lnTo>
                  <a:lnTo>
                    <a:pt x="196" y="290"/>
                  </a:lnTo>
                  <a:lnTo>
                    <a:pt x="196" y="290"/>
                  </a:lnTo>
                  <a:lnTo>
                    <a:pt x="190" y="296"/>
                  </a:lnTo>
                  <a:lnTo>
                    <a:pt x="184" y="301"/>
                  </a:lnTo>
                  <a:lnTo>
                    <a:pt x="177" y="305"/>
                  </a:lnTo>
                  <a:lnTo>
                    <a:pt x="170" y="308"/>
                  </a:lnTo>
                  <a:lnTo>
                    <a:pt x="164" y="311"/>
                  </a:lnTo>
                  <a:lnTo>
                    <a:pt x="156" y="313"/>
                  </a:lnTo>
                  <a:lnTo>
                    <a:pt x="148" y="314"/>
                  </a:lnTo>
                  <a:lnTo>
                    <a:pt x="141" y="315"/>
                  </a:lnTo>
                  <a:lnTo>
                    <a:pt x="141" y="315"/>
                  </a:lnTo>
                  <a:lnTo>
                    <a:pt x="131" y="314"/>
                  </a:lnTo>
                  <a:lnTo>
                    <a:pt x="122" y="313"/>
                  </a:lnTo>
                  <a:lnTo>
                    <a:pt x="114" y="311"/>
                  </a:lnTo>
                  <a:lnTo>
                    <a:pt x="106" y="308"/>
                  </a:lnTo>
                  <a:lnTo>
                    <a:pt x="101" y="305"/>
                  </a:lnTo>
                  <a:lnTo>
                    <a:pt x="95" y="301"/>
                  </a:lnTo>
                  <a:lnTo>
                    <a:pt x="90" y="296"/>
                  </a:lnTo>
                  <a:lnTo>
                    <a:pt x="86" y="290"/>
                  </a:lnTo>
                  <a:lnTo>
                    <a:pt x="86" y="290"/>
                  </a:lnTo>
                  <a:lnTo>
                    <a:pt x="83" y="285"/>
                  </a:lnTo>
                  <a:lnTo>
                    <a:pt x="81" y="277"/>
                  </a:lnTo>
                  <a:lnTo>
                    <a:pt x="79" y="269"/>
                  </a:lnTo>
                  <a:lnTo>
                    <a:pt x="78" y="261"/>
                  </a:lnTo>
                  <a:lnTo>
                    <a:pt x="78" y="261"/>
                  </a:lnTo>
                  <a:lnTo>
                    <a:pt x="79" y="252"/>
                  </a:lnTo>
                  <a:lnTo>
                    <a:pt x="81" y="243"/>
                  </a:lnTo>
                  <a:lnTo>
                    <a:pt x="83" y="233"/>
                  </a:lnTo>
                  <a:lnTo>
                    <a:pt x="85" y="223"/>
                  </a:lnTo>
                  <a:lnTo>
                    <a:pt x="153" y="0"/>
                  </a:lnTo>
                  <a:lnTo>
                    <a:pt x="114" y="0"/>
                  </a:lnTo>
                  <a:lnTo>
                    <a:pt x="74" y="0"/>
                  </a:lnTo>
                  <a:lnTo>
                    <a:pt x="8" y="215"/>
                  </a:lnTo>
                  <a:lnTo>
                    <a:pt x="8" y="215"/>
                  </a:lnTo>
                  <a:lnTo>
                    <a:pt x="4" y="229"/>
                  </a:lnTo>
                  <a:lnTo>
                    <a:pt x="2" y="241"/>
                  </a:lnTo>
                  <a:lnTo>
                    <a:pt x="0" y="253"/>
                  </a:lnTo>
                  <a:lnTo>
                    <a:pt x="0" y="264"/>
                  </a:lnTo>
                  <a:lnTo>
                    <a:pt x="0" y="264"/>
                  </a:lnTo>
                  <a:lnTo>
                    <a:pt x="0" y="273"/>
                  </a:lnTo>
                  <a:lnTo>
                    <a:pt x="1" y="282"/>
                  </a:lnTo>
                  <a:lnTo>
                    <a:pt x="3" y="290"/>
                  </a:lnTo>
                  <a:lnTo>
                    <a:pt x="5" y="298"/>
                  </a:lnTo>
                  <a:lnTo>
                    <a:pt x="8" y="306"/>
                  </a:lnTo>
                  <a:lnTo>
                    <a:pt x="12" y="314"/>
                  </a:lnTo>
                  <a:lnTo>
                    <a:pt x="16" y="320"/>
                  </a:lnTo>
                  <a:lnTo>
                    <a:pt x="21" y="327"/>
                  </a:lnTo>
                  <a:lnTo>
                    <a:pt x="21" y="327"/>
                  </a:lnTo>
                  <a:lnTo>
                    <a:pt x="30" y="337"/>
                  </a:lnTo>
                  <a:lnTo>
                    <a:pt x="41" y="346"/>
                  </a:lnTo>
                  <a:lnTo>
                    <a:pt x="53" y="353"/>
                  </a:lnTo>
                  <a:lnTo>
                    <a:pt x="66" y="360"/>
                  </a:lnTo>
                  <a:lnTo>
                    <a:pt x="81" y="364"/>
                  </a:lnTo>
                  <a:lnTo>
                    <a:pt x="97" y="368"/>
                  </a:lnTo>
                  <a:lnTo>
                    <a:pt x="114" y="369"/>
                  </a:lnTo>
                  <a:lnTo>
                    <a:pt x="133" y="370"/>
                  </a:lnTo>
                  <a:lnTo>
                    <a:pt x="133" y="370"/>
                  </a:lnTo>
                  <a:lnTo>
                    <a:pt x="151" y="370"/>
                  </a:lnTo>
                  <a:lnTo>
                    <a:pt x="168" y="368"/>
                  </a:lnTo>
                  <a:lnTo>
                    <a:pt x="184" y="365"/>
                  </a:lnTo>
                  <a:lnTo>
                    <a:pt x="199" y="361"/>
                  </a:lnTo>
                  <a:lnTo>
                    <a:pt x="213" y="356"/>
                  </a:lnTo>
                  <a:lnTo>
                    <a:pt x="225" y="351"/>
                  </a:lnTo>
                  <a:lnTo>
                    <a:pt x="238" y="343"/>
                  </a:lnTo>
                  <a:lnTo>
                    <a:pt x="248" y="335"/>
                  </a:lnTo>
                  <a:lnTo>
                    <a:pt x="248" y="335"/>
                  </a:lnTo>
                  <a:lnTo>
                    <a:pt x="258" y="326"/>
                  </a:lnTo>
                  <a:lnTo>
                    <a:pt x="268" y="315"/>
                  </a:lnTo>
                  <a:lnTo>
                    <a:pt x="277" y="301"/>
                  </a:lnTo>
                  <a:lnTo>
                    <a:pt x="286" y="288"/>
                  </a:lnTo>
                  <a:lnTo>
                    <a:pt x="294" y="272"/>
                  </a:lnTo>
                  <a:lnTo>
                    <a:pt x="302" y="254"/>
                  </a:lnTo>
                  <a:lnTo>
                    <a:pt x="308" y="235"/>
                  </a:lnTo>
                  <a:lnTo>
                    <a:pt x="315" y="215"/>
                  </a:lnTo>
                  <a:lnTo>
                    <a:pt x="382" y="0"/>
                  </a:lnTo>
                  <a:lnTo>
                    <a:pt x="34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92"/>
              <a:endParaRPr lang="pt-BR" dirty="0">
                <a:solidFill>
                  <a:srgbClr val="3D4652"/>
                </a:solidFill>
              </a:endParaRPr>
            </a:p>
          </p:txBody>
        </p:sp>
        <p:sp>
          <p:nvSpPr>
            <p:cNvPr id="10253" name="Freeform 36"/>
            <p:cNvSpPr>
              <a:spLocks noEditPoints="1"/>
            </p:cNvSpPr>
            <p:nvPr/>
          </p:nvSpPr>
          <p:spPr bwMode="auto">
            <a:xfrm>
              <a:off x="4279900" y="6492876"/>
              <a:ext cx="98425" cy="95250"/>
            </a:xfrm>
            <a:custGeom>
              <a:avLst/>
              <a:gdLst>
                <a:gd name="T0" fmla="*/ 145 w 371"/>
                <a:gd name="T1" fmla="*/ 0 h 363"/>
                <a:gd name="T2" fmla="*/ 0 w 371"/>
                <a:gd name="T3" fmla="*/ 363 h 363"/>
                <a:gd name="T4" fmla="*/ 148 w 371"/>
                <a:gd name="T5" fmla="*/ 363 h 363"/>
                <a:gd name="T6" fmla="*/ 168 w 371"/>
                <a:gd name="T7" fmla="*/ 362 h 363"/>
                <a:gd name="T8" fmla="*/ 207 w 371"/>
                <a:gd name="T9" fmla="*/ 357 h 363"/>
                <a:gd name="T10" fmla="*/ 240 w 371"/>
                <a:gd name="T11" fmla="*/ 346 h 363"/>
                <a:gd name="T12" fmla="*/ 269 w 371"/>
                <a:gd name="T13" fmla="*/ 332 h 363"/>
                <a:gd name="T14" fmla="*/ 283 w 371"/>
                <a:gd name="T15" fmla="*/ 322 h 363"/>
                <a:gd name="T16" fmla="*/ 307 w 371"/>
                <a:gd name="T17" fmla="*/ 299 h 363"/>
                <a:gd name="T18" fmla="*/ 329 w 371"/>
                <a:gd name="T19" fmla="*/ 270 h 363"/>
                <a:gd name="T20" fmla="*/ 346 w 371"/>
                <a:gd name="T21" fmla="*/ 236 h 363"/>
                <a:gd name="T22" fmla="*/ 360 w 371"/>
                <a:gd name="T23" fmla="*/ 196 h 363"/>
                <a:gd name="T24" fmla="*/ 365 w 371"/>
                <a:gd name="T25" fmla="*/ 178 h 363"/>
                <a:gd name="T26" fmla="*/ 368 w 371"/>
                <a:gd name="T27" fmla="*/ 159 h 363"/>
                <a:gd name="T28" fmla="*/ 371 w 371"/>
                <a:gd name="T29" fmla="*/ 124 h 363"/>
                <a:gd name="T30" fmla="*/ 371 w 371"/>
                <a:gd name="T31" fmla="*/ 110 h 363"/>
                <a:gd name="T32" fmla="*/ 366 w 371"/>
                <a:gd name="T33" fmla="*/ 84 h 363"/>
                <a:gd name="T34" fmla="*/ 357 w 371"/>
                <a:gd name="T35" fmla="*/ 61 h 363"/>
                <a:gd name="T36" fmla="*/ 342 w 371"/>
                <a:gd name="T37" fmla="*/ 41 h 363"/>
                <a:gd name="T38" fmla="*/ 332 w 371"/>
                <a:gd name="T39" fmla="*/ 32 h 363"/>
                <a:gd name="T40" fmla="*/ 311 w 371"/>
                <a:gd name="T41" fmla="*/ 18 h 363"/>
                <a:gd name="T42" fmla="*/ 286 w 371"/>
                <a:gd name="T43" fmla="*/ 8 h 363"/>
                <a:gd name="T44" fmla="*/ 257 w 371"/>
                <a:gd name="T45" fmla="*/ 2 h 363"/>
                <a:gd name="T46" fmla="*/ 224 w 371"/>
                <a:gd name="T47" fmla="*/ 0 h 363"/>
                <a:gd name="T48" fmla="*/ 292 w 371"/>
                <a:gd name="T49" fmla="*/ 157 h 363"/>
                <a:gd name="T50" fmla="*/ 290 w 371"/>
                <a:gd name="T51" fmla="*/ 171 h 363"/>
                <a:gd name="T52" fmla="*/ 285 w 371"/>
                <a:gd name="T53" fmla="*/ 185 h 363"/>
                <a:gd name="T54" fmla="*/ 275 w 371"/>
                <a:gd name="T55" fmla="*/ 214 h 363"/>
                <a:gd name="T56" fmla="*/ 264 w 371"/>
                <a:gd name="T57" fmla="*/ 239 h 363"/>
                <a:gd name="T58" fmla="*/ 249 w 371"/>
                <a:gd name="T59" fmla="*/ 260 h 363"/>
                <a:gd name="T60" fmla="*/ 232 w 371"/>
                <a:gd name="T61" fmla="*/ 277 h 363"/>
                <a:gd name="T62" fmla="*/ 223 w 371"/>
                <a:gd name="T63" fmla="*/ 283 h 363"/>
                <a:gd name="T64" fmla="*/ 204 w 371"/>
                <a:gd name="T65" fmla="*/ 296 h 363"/>
                <a:gd name="T66" fmla="*/ 182 w 371"/>
                <a:gd name="T67" fmla="*/ 303 h 363"/>
                <a:gd name="T68" fmla="*/ 158 w 371"/>
                <a:gd name="T69" fmla="*/ 307 h 363"/>
                <a:gd name="T70" fmla="*/ 95 w 371"/>
                <a:gd name="T71" fmla="*/ 307 h 363"/>
                <a:gd name="T72" fmla="*/ 207 w 371"/>
                <a:gd name="T73" fmla="*/ 55 h 363"/>
                <a:gd name="T74" fmla="*/ 226 w 371"/>
                <a:gd name="T75" fmla="*/ 56 h 363"/>
                <a:gd name="T76" fmla="*/ 244 w 371"/>
                <a:gd name="T77" fmla="*/ 60 h 363"/>
                <a:gd name="T78" fmla="*/ 259 w 371"/>
                <a:gd name="T79" fmla="*/ 66 h 363"/>
                <a:gd name="T80" fmla="*/ 272 w 371"/>
                <a:gd name="T81" fmla="*/ 75 h 363"/>
                <a:gd name="T82" fmla="*/ 276 w 371"/>
                <a:gd name="T83" fmla="*/ 79 h 363"/>
                <a:gd name="T84" fmla="*/ 285 w 371"/>
                <a:gd name="T85" fmla="*/ 92 h 363"/>
                <a:gd name="T86" fmla="*/ 291 w 371"/>
                <a:gd name="T87" fmla="*/ 106 h 363"/>
                <a:gd name="T88" fmla="*/ 294 w 371"/>
                <a:gd name="T89" fmla="*/ 122 h 363"/>
                <a:gd name="T90" fmla="*/ 294 w 371"/>
                <a:gd name="T91" fmla="*/ 131 h 363"/>
                <a:gd name="T92" fmla="*/ 292 w 371"/>
                <a:gd name="T93" fmla="*/ 15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71" h="363">
                  <a:moveTo>
                    <a:pt x="224" y="0"/>
                  </a:moveTo>
                  <a:lnTo>
                    <a:pt x="145" y="0"/>
                  </a:lnTo>
                  <a:lnTo>
                    <a:pt x="106" y="0"/>
                  </a:lnTo>
                  <a:lnTo>
                    <a:pt x="0" y="363"/>
                  </a:lnTo>
                  <a:lnTo>
                    <a:pt x="39" y="363"/>
                  </a:lnTo>
                  <a:lnTo>
                    <a:pt x="148" y="363"/>
                  </a:lnTo>
                  <a:lnTo>
                    <a:pt x="148" y="363"/>
                  </a:lnTo>
                  <a:lnTo>
                    <a:pt x="168" y="362"/>
                  </a:lnTo>
                  <a:lnTo>
                    <a:pt x="187" y="360"/>
                  </a:lnTo>
                  <a:lnTo>
                    <a:pt x="207" y="357"/>
                  </a:lnTo>
                  <a:lnTo>
                    <a:pt x="223" y="353"/>
                  </a:lnTo>
                  <a:lnTo>
                    <a:pt x="240" y="346"/>
                  </a:lnTo>
                  <a:lnTo>
                    <a:pt x="256" y="340"/>
                  </a:lnTo>
                  <a:lnTo>
                    <a:pt x="269" y="332"/>
                  </a:lnTo>
                  <a:lnTo>
                    <a:pt x="283" y="322"/>
                  </a:lnTo>
                  <a:lnTo>
                    <a:pt x="283" y="322"/>
                  </a:lnTo>
                  <a:lnTo>
                    <a:pt x="296" y="311"/>
                  </a:lnTo>
                  <a:lnTo>
                    <a:pt x="307" y="299"/>
                  </a:lnTo>
                  <a:lnTo>
                    <a:pt x="319" y="286"/>
                  </a:lnTo>
                  <a:lnTo>
                    <a:pt x="329" y="270"/>
                  </a:lnTo>
                  <a:lnTo>
                    <a:pt x="338" y="254"/>
                  </a:lnTo>
                  <a:lnTo>
                    <a:pt x="346" y="236"/>
                  </a:lnTo>
                  <a:lnTo>
                    <a:pt x="353" y="217"/>
                  </a:lnTo>
                  <a:lnTo>
                    <a:pt x="360" y="196"/>
                  </a:lnTo>
                  <a:lnTo>
                    <a:pt x="360" y="196"/>
                  </a:lnTo>
                  <a:lnTo>
                    <a:pt x="365" y="178"/>
                  </a:lnTo>
                  <a:lnTo>
                    <a:pt x="368" y="159"/>
                  </a:lnTo>
                  <a:lnTo>
                    <a:pt x="368" y="159"/>
                  </a:lnTo>
                  <a:lnTo>
                    <a:pt x="370" y="141"/>
                  </a:lnTo>
                  <a:lnTo>
                    <a:pt x="371" y="124"/>
                  </a:lnTo>
                  <a:lnTo>
                    <a:pt x="371" y="124"/>
                  </a:lnTo>
                  <a:lnTo>
                    <a:pt x="371" y="110"/>
                  </a:lnTo>
                  <a:lnTo>
                    <a:pt x="369" y="96"/>
                  </a:lnTo>
                  <a:lnTo>
                    <a:pt x="366" y="84"/>
                  </a:lnTo>
                  <a:lnTo>
                    <a:pt x="362" y="72"/>
                  </a:lnTo>
                  <a:lnTo>
                    <a:pt x="357" y="61"/>
                  </a:lnTo>
                  <a:lnTo>
                    <a:pt x="350" y="50"/>
                  </a:lnTo>
                  <a:lnTo>
                    <a:pt x="342" y="41"/>
                  </a:lnTo>
                  <a:lnTo>
                    <a:pt x="332" y="32"/>
                  </a:lnTo>
                  <a:lnTo>
                    <a:pt x="332" y="32"/>
                  </a:lnTo>
                  <a:lnTo>
                    <a:pt x="322" y="24"/>
                  </a:lnTo>
                  <a:lnTo>
                    <a:pt x="311" y="18"/>
                  </a:lnTo>
                  <a:lnTo>
                    <a:pt x="300" y="12"/>
                  </a:lnTo>
                  <a:lnTo>
                    <a:pt x="286" y="8"/>
                  </a:lnTo>
                  <a:lnTo>
                    <a:pt x="272" y="4"/>
                  </a:lnTo>
                  <a:lnTo>
                    <a:pt x="257" y="2"/>
                  </a:lnTo>
                  <a:lnTo>
                    <a:pt x="241" y="0"/>
                  </a:lnTo>
                  <a:lnTo>
                    <a:pt x="224" y="0"/>
                  </a:lnTo>
                  <a:lnTo>
                    <a:pt x="224" y="0"/>
                  </a:lnTo>
                  <a:close/>
                  <a:moveTo>
                    <a:pt x="292" y="157"/>
                  </a:moveTo>
                  <a:lnTo>
                    <a:pt x="292" y="157"/>
                  </a:lnTo>
                  <a:lnTo>
                    <a:pt x="290" y="171"/>
                  </a:lnTo>
                  <a:lnTo>
                    <a:pt x="285" y="185"/>
                  </a:lnTo>
                  <a:lnTo>
                    <a:pt x="285" y="185"/>
                  </a:lnTo>
                  <a:lnTo>
                    <a:pt x="281" y="200"/>
                  </a:lnTo>
                  <a:lnTo>
                    <a:pt x="275" y="214"/>
                  </a:lnTo>
                  <a:lnTo>
                    <a:pt x="269" y="226"/>
                  </a:lnTo>
                  <a:lnTo>
                    <a:pt x="264" y="239"/>
                  </a:lnTo>
                  <a:lnTo>
                    <a:pt x="257" y="250"/>
                  </a:lnTo>
                  <a:lnTo>
                    <a:pt x="249" y="260"/>
                  </a:lnTo>
                  <a:lnTo>
                    <a:pt x="241" y="269"/>
                  </a:lnTo>
                  <a:lnTo>
                    <a:pt x="232" y="277"/>
                  </a:lnTo>
                  <a:lnTo>
                    <a:pt x="232" y="277"/>
                  </a:lnTo>
                  <a:lnTo>
                    <a:pt x="223" y="283"/>
                  </a:lnTo>
                  <a:lnTo>
                    <a:pt x="214" y="290"/>
                  </a:lnTo>
                  <a:lnTo>
                    <a:pt x="204" y="296"/>
                  </a:lnTo>
                  <a:lnTo>
                    <a:pt x="193" y="299"/>
                  </a:lnTo>
                  <a:lnTo>
                    <a:pt x="182" y="303"/>
                  </a:lnTo>
                  <a:lnTo>
                    <a:pt x="171" y="306"/>
                  </a:lnTo>
                  <a:lnTo>
                    <a:pt x="158" y="307"/>
                  </a:lnTo>
                  <a:lnTo>
                    <a:pt x="145" y="307"/>
                  </a:lnTo>
                  <a:lnTo>
                    <a:pt x="95" y="307"/>
                  </a:lnTo>
                  <a:lnTo>
                    <a:pt x="168" y="55"/>
                  </a:lnTo>
                  <a:lnTo>
                    <a:pt x="207" y="55"/>
                  </a:lnTo>
                  <a:lnTo>
                    <a:pt x="207" y="55"/>
                  </a:lnTo>
                  <a:lnTo>
                    <a:pt x="226" y="56"/>
                  </a:lnTo>
                  <a:lnTo>
                    <a:pt x="236" y="58"/>
                  </a:lnTo>
                  <a:lnTo>
                    <a:pt x="244" y="60"/>
                  </a:lnTo>
                  <a:lnTo>
                    <a:pt x="251" y="63"/>
                  </a:lnTo>
                  <a:lnTo>
                    <a:pt x="259" y="66"/>
                  </a:lnTo>
                  <a:lnTo>
                    <a:pt x="265" y="70"/>
                  </a:lnTo>
                  <a:lnTo>
                    <a:pt x="272" y="75"/>
                  </a:lnTo>
                  <a:lnTo>
                    <a:pt x="272" y="75"/>
                  </a:lnTo>
                  <a:lnTo>
                    <a:pt x="276" y="79"/>
                  </a:lnTo>
                  <a:lnTo>
                    <a:pt x="282" y="85"/>
                  </a:lnTo>
                  <a:lnTo>
                    <a:pt x="285" y="92"/>
                  </a:lnTo>
                  <a:lnTo>
                    <a:pt x="288" y="98"/>
                  </a:lnTo>
                  <a:lnTo>
                    <a:pt x="291" y="106"/>
                  </a:lnTo>
                  <a:lnTo>
                    <a:pt x="293" y="114"/>
                  </a:lnTo>
                  <a:lnTo>
                    <a:pt x="294" y="122"/>
                  </a:lnTo>
                  <a:lnTo>
                    <a:pt x="294" y="131"/>
                  </a:lnTo>
                  <a:lnTo>
                    <a:pt x="294" y="131"/>
                  </a:lnTo>
                  <a:lnTo>
                    <a:pt x="293" y="143"/>
                  </a:lnTo>
                  <a:lnTo>
                    <a:pt x="292" y="157"/>
                  </a:lnTo>
                  <a:lnTo>
                    <a:pt x="292" y="1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92"/>
              <a:endParaRPr lang="pt-BR" dirty="0">
                <a:solidFill>
                  <a:srgbClr val="3D4652"/>
                </a:solidFill>
              </a:endParaRPr>
            </a:p>
          </p:txBody>
        </p:sp>
      </p:grpSp>
      <p:pic>
        <p:nvPicPr>
          <p:cNvPr id="40" name="Picture 3" descr="D:\Diversos Jaison Henicka\Coplac\Folder - PDIC\Apresntação\titulo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844" y="1894919"/>
            <a:ext cx="6033015" cy="1623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50368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visa 15"/>
          <p:cNvSpPr/>
          <p:nvPr/>
        </p:nvSpPr>
        <p:spPr>
          <a:xfrm>
            <a:off x="5534877" y="1549504"/>
            <a:ext cx="3609121" cy="4217056"/>
          </a:xfrm>
          <a:prstGeom prst="chevron">
            <a:avLst>
              <a:gd name="adj" fmla="val 18956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prstClr val="black"/>
              </a:solidFill>
            </a:endParaRPr>
          </a:p>
        </p:txBody>
      </p:sp>
      <p:sp>
        <p:nvSpPr>
          <p:cNvPr id="28" name="Divisa 27"/>
          <p:cNvSpPr/>
          <p:nvPr/>
        </p:nvSpPr>
        <p:spPr>
          <a:xfrm>
            <a:off x="2380756" y="1546020"/>
            <a:ext cx="3731143" cy="4217056"/>
          </a:xfrm>
          <a:prstGeom prst="chevron">
            <a:avLst>
              <a:gd name="adj" fmla="val 18956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prstClr val="black"/>
              </a:solidFill>
            </a:endParaRPr>
          </a:p>
        </p:txBody>
      </p:sp>
      <p:sp>
        <p:nvSpPr>
          <p:cNvPr id="21" name="Divisa 20"/>
          <p:cNvSpPr/>
          <p:nvPr/>
        </p:nvSpPr>
        <p:spPr>
          <a:xfrm>
            <a:off x="-815855" y="1545774"/>
            <a:ext cx="3817102" cy="4217056"/>
          </a:xfrm>
          <a:prstGeom prst="chevron">
            <a:avLst>
              <a:gd name="adj" fmla="val 18956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prstClr val="black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701441" y="1494912"/>
            <a:ext cx="548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717404" y="1498642"/>
            <a:ext cx="548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6845309" y="1498642"/>
            <a:ext cx="548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239334" y="3022759"/>
            <a:ext cx="24059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Setores </a:t>
            </a:r>
            <a:br>
              <a:rPr lang="pt-BR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Portadores </a:t>
            </a:r>
            <a:br>
              <a:rPr lang="pt-BR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Futuro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3389853" y="3022759"/>
            <a:ext cx="24807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Rotas </a:t>
            </a:r>
            <a:br>
              <a:rPr lang="pt-BR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Estratégicas </a:t>
            </a:r>
            <a:br>
              <a:rPr lang="pt-BR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Setoriais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6550521" y="3430966"/>
            <a:ext cx="2524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Masterplan</a:t>
            </a:r>
          </a:p>
        </p:txBody>
      </p:sp>
      <p:pic>
        <p:nvPicPr>
          <p:cNvPr id="2050" name="Picture 2" descr="http://www.cliparthut.com/clip-arts/434/green-check-43409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00" y="5280506"/>
            <a:ext cx="1541812" cy="118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524836" y="5854894"/>
            <a:ext cx="2743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F8A800"/>
                </a:solidFill>
              </a:rPr>
              <a:t>Em Andamento</a:t>
            </a:r>
            <a:endParaRPr lang="pt-BR" sz="2400" b="1" dirty="0">
              <a:solidFill>
                <a:srgbClr val="F8A800"/>
              </a:solidFill>
            </a:endParaRPr>
          </a:p>
        </p:txBody>
      </p:sp>
      <p:sp>
        <p:nvSpPr>
          <p:cNvPr id="34" name="CaixaDeTexto 33"/>
          <p:cNvSpPr txBox="1"/>
          <p:nvPr/>
        </p:nvSpPr>
        <p:spPr>
          <a:xfrm>
            <a:off x="5652662" y="5885662"/>
            <a:ext cx="2743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F8A800"/>
                </a:solidFill>
              </a:rPr>
              <a:t>Em Andamento</a:t>
            </a:r>
            <a:endParaRPr lang="pt-BR" sz="2400" b="1" dirty="0">
              <a:solidFill>
                <a:srgbClr val="F8A800"/>
              </a:solidFill>
            </a:endParaRPr>
          </a:p>
        </p:txBody>
      </p:sp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577" y="-38241"/>
            <a:ext cx="9417581" cy="1213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 descr="D:\Diversos Jaison Henicka\Coplac\Folder - PDIC\Apresntação\titulo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50" y="145739"/>
            <a:ext cx="3278854" cy="882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49321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7.40741E-7 L -3.05556E-6 7.40741E-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-2.22222E-6 L -2.22222E-6 -2.22222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28" grpId="0" animBg="1"/>
      <p:bldP spid="28" grpId="1" animBg="1"/>
      <p:bldP spid="21" grpId="0" animBg="1"/>
      <p:bldP spid="6" grpId="0"/>
      <p:bldP spid="11" grpId="0"/>
      <p:bldP spid="12" grpId="0"/>
      <p:bldP spid="13" grpId="0"/>
      <p:bldP spid="14" grpId="0"/>
      <p:bldP spid="15" grpId="0"/>
      <p:bldP spid="2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1475657" y="866860"/>
            <a:ext cx="4248472" cy="13821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44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5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16736">
            <a:off x="336811" y="2114052"/>
            <a:ext cx="2614137" cy="395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0" y="6168079"/>
            <a:ext cx="33463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i="1" dirty="0">
                <a:solidFill>
                  <a:prstClr val="black"/>
                </a:solidFill>
              </a:rPr>
              <a:t>(Setores organizados em ordem alfabética).</a:t>
            </a:r>
          </a:p>
        </p:txBody>
      </p:sp>
      <p:sp>
        <p:nvSpPr>
          <p:cNvPr id="11" name="Forma livre 10"/>
          <p:cNvSpPr/>
          <p:nvPr/>
        </p:nvSpPr>
        <p:spPr>
          <a:xfrm>
            <a:off x="1678101" y="1604760"/>
            <a:ext cx="1685612" cy="1011367"/>
          </a:xfrm>
          <a:custGeom>
            <a:avLst/>
            <a:gdLst>
              <a:gd name="connsiteX0" fmla="*/ 0 w 1685612"/>
              <a:gd name="connsiteY0" fmla="*/ 0 h 1011367"/>
              <a:gd name="connsiteX1" fmla="*/ 1685612 w 1685612"/>
              <a:gd name="connsiteY1" fmla="*/ 0 h 1011367"/>
              <a:gd name="connsiteX2" fmla="*/ 1685612 w 1685612"/>
              <a:gd name="connsiteY2" fmla="*/ 1011367 h 1011367"/>
              <a:gd name="connsiteX3" fmla="*/ 0 w 1685612"/>
              <a:gd name="connsiteY3" fmla="*/ 1011367 h 1011367"/>
              <a:gd name="connsiteX4" fmla="*/ 0 w 1685612"/>
              <a:gd name="connsiteY4" fmla="*/ 0 h 1011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5612" h="1011367">
                <a:moveTo>
                  <a:pt x="0" y="0"/>
                </a:moveTo>
                <a:lnTo>
                  <a:pt x="1685612" y="0"/>
                </a:lnTo>
                <a:lnTo>
                  <a:pt x="1685612" y="1011367"/>
                </a:lnTo>
                <a:lnTo>
                  <a:pt x="0" y="1011367"/>
                </a:lnTo>
                <a:lnTo>
                  <a:pt x="0" y="0"/>
                </a:lnTo>
                <a:close/>
              </a:path>
            </a:pathLst>
          </a:custGeom>
          <a:solidFill>
            <a:srgbClr val="55AB48"/>
          </a:solidFill>
          <a:ln>
            <a:noFill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Agroalimentar </a:t>
            </a:r>
            <a:endParaRPr lang="pt-BR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Forma livre 12"/>
          <p:cNvSpPr/>
          <p:nvPr/>
        </p:nvSpPr>
        <p:spPr>
          <a:xfrm>
            <a:off x="3532274" y="1604760"/>
            <a:ext cx="1685612" cy="1011367"/>
          </a:xfrm>
          <a:custGeom>
            <a:avLst/>
            <a:gdLst>
              <a:gd name="connsiteX0" fmla="*/ 0 w 1685612"/>
              <a:gd name="connsiteY0" fmla="*/ 0 h 1011367"/>
              <a:gd name="connsiteX1" fmla="*/ 1685612 w 1685612"/>
              <a:gd name="connsiteY1" fmla="*/ 0 h 1011367"/>
              <a:gd name="connsiteX2" fmla="*/ 1685612 w 1685612"/>
              <a:gd name="connsiteY2" fmla="*/ 1011367 h 1011367"/>
              <a:gd name="connsiteX3" fmla="*/ 0 w 1685612"/>
              <a:gd name="connsiteY3" fmla="*/ 1011367 h 1011367"/>
              <a:gd name="connsiteX4" fmla="*/ 0 w 1685612"/>
              <a:gd name="connsiteY4" fmla="*/ 0 h 1011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5612" h="1011367">
                <a:moveTo>
                  <a:pt x="0" y="0"/>
                </a:moveTo>
                <a:lnTo>
                  <a:pt x="1685612" y="0"/>
                </a:lnTo>
                <a:lnTo>
                  <a:pt x="1685612" y="1011367"/>
                </a:lnTo>
                <a:lnTo>
                  <a:pt x="0" y="1011367"/>
                </a:lnTo>
                <a:lnTo>
                  <a:pt x="0" y="0"/>
                </a:lnTo>
                <a:close/>
              </a:path>
            </a:pathLst>
          </a:custGeom>
          <a:solidFill>
            <a:srgbClr val="E28330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Bens de Capital </a:t>
            </a:r>
            <a:endParaRPr lang="pt-BR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Forma livre 13"/>
          <p:cNvSpPr/>
          <p:nvPr/>
        </p:nvSpPr>
        <p:spPr>
          <a:xfrm>
            <a:off x="5386448" y="1604760"/>
            <a:ext cx="1685612" cy="1011367"/>
          </a:xfrm>
          <a:custGeom>
            <a:avLst/>
            <a:gdLst>
              <a:gd name="connsiteX0" fmla="*/ 0 w 1685612"/>
              <a:gd name="connsiteY0" fmla="*/ 0 h 1011367"/>
              <a:gd name="connsiteX1" fmla="*/ 1685612 w 1685612"/>
              <a:gd name="connsiteY1" fmla="*/ 0 h 1011367"/>
              <a:gd name="connsiteX2" fmla="*/ 1685612 w 1685612"/>
              <a:gd name="connsiteY2" fmla="*/ 1011367 h 1011367"/>
              <a:gd name="connsiteX3" fmla="*/ 0 w 1685612"/>
              <a:gd name="connsiteY3" fmla="*/ 1011367 h 1011367"/>
              <a:gd name="connsiteX4" fmla="*/ 0 w 1685612"/>
              <a:gd name="connsiteY4" fmla="*/ 0 h 1011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5612" h="1011367">
                <a:moveTo>
                  <a:pt x="0" y="0"/>
                </a:moveTo>
                <a:lnTo>
                  <a:pt x="1685612" y="0"/>
                </a:lnTo>
                <a:lnTo>
                  <a:pt x="1685612" y="1011367"/>
                </a:lnTo>
                <a:lnTo>
                  <a:pt x="0" y="1011367"/>
                </a:lnTo>
                <a:lnTo>
                  <a:pt x="0" y="0"/>
                </a:lnTo>
                <a:close/>
              </a:path>
            </a:pathLst>
          </a:custGeom>
          <a:solidFill>
            <a:srgbClr val="C1B903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Celulose &amp; Papel</a:t>
            </a:r>
            <a:endParaRPr lang="pt-BR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Forma livre 14"/>
          <p:cNvSpPr/>
          <p:nvPr/>
        </p:nvSpPr>
        <p:spPr>
          <a:xfrm>
            <a:off x="7240621" y="1604760"/>
            <a:ext cx="1685612" cy="1011367"/>
          </a:xfrm>
          <a:custGeom>
            <a:avLst/>
            <a:gdLst>
              <a:gd name="connsiteX0" fmla="*/ 0 w 1685612"/>
              <a:gd name="connsiteY0" fmla="*/ 0 h 1011367"/>
              <a:gd name="connsiteX1" fmla="*/ 1685612 w 1685612"/>
              <a:gd name="connsiteY1" fmla="*/ 0 h 1011367"/>
              <a:gd name="connsiteX2" fmla="*/ 1685612 w 1685612"/>
              <a:gd name="connsiteY2" fmla="*/ 1011367 h 1011367"/>
              <a:gd name="connsiteX3" fmla="*/ 0 w 1685612"/>
              <a:gd name="connsiteY3" fmla="*/ 1011367 h 1011367"/>
              <a:gd name="connsiteX4" fmla="*/ 0 w 1685612"/>
              <a:gd name="connsiteY4" fmla="*/ 0 h 1011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5612" h="1011367">
                <a:moveTo>
                  <a:pt x="0" y="0"/>
                </a:moveTo>
                <a:lnTo>
                  <a:pt x="1685612" y="0"/>
                </a:lnTo>
                <a:lnTo>
                  <a:pt x="1685612" y="1011367"/>
                </a:lnTo>
                <a:lnTo>
                  <a:pt x="0" y="1011367"/>
                </a:lnTo>
                <a:lnTo>
                  <a:pt x="0" y="0"/>
                </a:lnTo>
                <a:close/>
              </a:path>
            </a:pathLst>
          </a:custGeom>
          <a:solidFill>
            <a:srgbClr val="B45A37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Cerâmica </a:t>
            </a:r>
            <a:endParaRPr lang="pt-BR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orma livre 15"/>
          <p:cNvSpPr/>
          <p:nvPr/>
        </p:nvSpPr>
        <p:spPr>
          <a:xfrm>
            <a:off x="1678101" y="2730096"/>
            <a:ext cx="1685612" cy="1011367"/>
          </a:xfrm>
          <a:custGeom>
            <a:avLst/>
            <a:gdLst>
              <a:gd name="connsiteX0" fmla="*/ 0 w 1685612"/>
              <a:gd name="connsiteY0" fmla="*/ 0 h 1011367"/>
              <a:gd name="connsiteX1" fmla="*/ 1685612 w 1685612"/>
              <a:gd name="connsiteY1" fmla="*/ 0 h 1011367"/>
              <a:gd name="connsiteX2" fmla="*/ 1685612 w 1685612"/>
              <a:gd name="connsiteY2" fmla="*/ 1011367 h 1011367"/>
              <a:gd name="connsiteX3" fmla="*/ 0 w 1685612"/>
              <a:gd name="connsiteY3" fmla="*/ 1011367 h 1011367"/>
              <a:gd name="connsiteX4" fmla="*/ 0 w 1685612"/>
              <a:gd name="connsiteY4" fmla="*/ 0 h 1011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5612" h="1011367">
                <a:moveTo>
                  <a:pt x="0" y="0"/>
                </a:moveTo>
                <a:lnTo>
                  <a:pt x="1685612" y="0"/>
                </a:lnTo>
                <a:lnTo>
                  <a:pt x="1685612" y="1011367"/>
                </a:lnTo>
                <a:lnTo>
                  <a:pt x="0" y="1011367"/>
                </a:lnTo>
                <a:lnTo>
                  <a:pt x="0" y="0"/>
                </a:lnTo>
                <a:close/>
              </a:path>
            </a:pathLst>
          </a:custGeom>
          <a:solidFill>
            <a:srgbClr val="8E99B8"/>
          </a:solidFill>
          <a:ln>
            <a:noFill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Construção Civil</a:t>
            </a:r>
            <a:endParaRPr lang="pt-BR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Forma livre 16"/>
          <p:cNvSpPr/>
          <p:nvPr/>
        </p:nvSpPr>
        <p:spPr>
          <a:xfrm>
            <a:off x="3532274" y="2730096"/>
            <a:ext cx="1685612" cy="1011367"/>
          </a:xfrm>
          <a:custGeom>
            <a:avLst/>
            <a:gdLst>
              <a:gd name="connsiteX0" fmla="*/ 0 w 1685612"/>
              <a:gd name="connsiteY0" fmla="*/ 0 h 1011367"/>
              <a:gd name="connsiteX1" fmla="*/ 1685612 w 1685612"/>
              <a:gd name="connsiteY1" fmla="*/ 0 h 1011367"/>
              <a:gd name="connsiteX2" fmla="*/ 1685612 w 1685612"/>
              <a:gd name="connsiteY2" fmla="*/ 1011367 h 1011367"/>
              <a:gd name="connsiteX3" fmla="*/ 0 w 1685612"/>
              <a:gd name="connsiteY3" fmla="*/ 1011367 h 1011367"/>
              <a:gd name="connsiteX4" fmla="*/ 0 w 1685612"/>
              <a:gd name="connsiteY4" fmla="*/ 0 h 1011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5612" h="1011367">
                <a:moveTo>
                  <a:pt x="0" y="0"/>
                </a:moveTo>
                <a:lnTo>
                  <a:pt x="1685612" y="0"/>
                </a:lnTo>
                <a:lnTo>
                  <a:pt x="1685612" y="1011367"/>
                </a:lnTo>
                <a:lnTo>
                  <a:pt x="0" y="1011367"/>
                </a:lnTo>
                <a:lnTo>
                  <a:pt x="0" y="0"/>
                </a:lnTo>
                <a:close/>
              </a:path>
            </a:pathLst>
          </a:custGeom>
          <a:solidFill>
            <a:srgbClr val="336699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Economia do Mar</a:t>
            </a:r>
            <a:endParaRPr lang="pt-BR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Forma livre 17"/>
          <p:cNvSpPr/>
          <p:nvPr/>
        </p:nvSpPr>
        <p:spPr>
          <a:xfrm>
            <a:off x="5386448" y="2730096"/>
            <a:ext cx="1685612" cy="1011367"/>
          </a:xfrm>
          <a:custGeom>
            <a:avLst/>
            <a:gdLst>
              <a:gd name="connsiteX0" fmla="*/ 0 w 1685612"/>
              <a:gd name="connsiteY0" fmla="*/ 0 h 1011367"/>
              <a:gd name="connsiteX1" fmla="*/ 1685612 w 1685612"/>
              <a:gd name="connsiteY1" fmla="*/ 0 h 1011367"/>
              <a:gd name="connsiteX2" fmla="*/ 1685612 w 1685612"/>
              <a:gd name="connsiteY2" fmla="*/ 1011367 h 1011367"/>
              <a:gd name="connsiteX3" fmla="*/ 0 w 1685612"/>
              <a:gd name="connsiteY3" fmla="*/ 1011367 h 1011367"/>
              <a:gd name="connsiteX4" fmla="*/ 0 w 1685612"/>
              <a:gd name="connsiteY4" fmla="*/ 0 h 1011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5612" h="1011367">
                <a:moveTo>
                  <a:pt x="0" y="0"/>
                </a:moveTo>
                <a:lnTo>
                  <a:pt x="1685612" y="0"/>
                </a:lnTo>
                <a:lnTo>
                  <a:pt x="1685612" y="1011367"/>
                </a:lnTo>
                <a:lnTo>
                  <a:pt x="0" y="1011367"/>
                </a:lnTo>
                <a:lnTo>
                  <a:pt x="0" y="0"/>
                </a:lnTo>
                <a:close/>
              </a:path>
            </a:pathLst>
          </a:custGeom>
          <a:solidFill>
            <a:srgbClr val="F8A800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Energia</a:t>
            </a:r>
            <a:endParaRPr lang="pt-BR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Forma livre 18"/>
          <p:cNvSpPr/>
          <p:nvPr/>
        </p:nvSpPr>
        <p:spPr>
          <a:xfrm>
            <a:off x="7240621" y="2730096"/>
            <a:ext cx="1685612" cy="1011367"/>
          </a:xfrm>
          <a:custGeom>
            <a:avLst/>
            <a:gdLst>
              <a:gd name="connsiteX0" fmla="*/ 0 w 1685612"/>
              <a:gd name="connsiteY0" fmla="*/ 0 h 1011367"/>
              <a:gd name="connsiteX1" fmla="*/ 1685612 w 1685612"/>
              <a:gd name="connsiteY1" fmla="*/ 0 h 1011367"/>
              <a:gd name="connsiteX2" fmla="*/ 1685612 w 1685612"/>
              <a:gd name="connsiteY2" fmla="*/ 1011367 h 1011367"/>
              <a:gd name="connsiteX3" fmla="*/ 0 w 1685612"/>
              <a:gd name="connsiteY3" fmla="*/ 1011367 h 1011367"/>
              <a:gd name="connsiteX4" fmla="*/ 0 w 1685612"/>
              <a:gd name="connsiteY4" fmla="*/ 0 h 1011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5612" h="1011367">
                <a:moveTo>
                  <a:pt x="0" y="0"/>
                </a:moveTo>
                <a:lnTo>
                  <a:pt x="1685612" y="0"/>
                </a:lnTo>
                <a:lnTo>
                  <a:pt x="1685612" y="1011367"/>
                </a:lnTo>
                <a:lnTo>
                  <a:pt x="0" y="1011367"/>
                </a:lnTo>
                <a:lnTo>
                  <a:pt x="0" y="0"/>
                </a:lnTo>
                <a:close/>
              </a:path>
            </a:pathLst>
          </a:custGeom>
          <a:solidFill>
            <a:srgbClr val="953735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Indústrias Emergentes</a:t>
            </a:r>
            <a:endParaRPr lang="pt-BR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Forma livre 19"/>
          <p:cNvSpPr/>
          <p:nvPr/>
        </p:nvSpPr>
        <p:spPr>
          <a:xfrm>
            <a:off x="1678101" y="3855433"/>
            <a:ext cx="1685612" cy="1011367"/>
          </a:xfrm>
          <a:custGeom>
            <a:avLst/>
            <a:gdLst>
              <a:gd name="connsiteX0" fmla="*/ 0 w 1685612"/>
              <a:gd name="connsiteY0" fmla="*/ 0 h 1011367"/>
              <a:gd name="connsiteX1" fmla="*/ 1685612 w 1685612"/>
              <a:gd name="connsiteY1" fmla="*/ 0 h 1011367"/>
              <a:gd name="connsiteX2" fmla="*/ 1685612 w 1685612"/>
              <a:gd name="connsiteY2" fmla="*/ 1011367 h 1011367"/>
              <a:gd name="connsiteX3" fmla="*/ 0 w 1685612"/>
              <a:gd name="connsiteY3" fmla="*/ 1011367 h 1011367"/>
              <a:gd name="connsiteX4" fmla="*/ 0 w 1685612"/>
              <a:gd name="connsiteY4" fmla="*/ 0 h 1011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5612" h="1011367">
                <a:moveTo>
                  <a:pt x="0" y="0"/>
                </a:moveTo>
                <a:lnTo>
                  <a:pt x="1685612" y="0"/>
                </a:lnTo>
                <a:lnTo>
                  <a:pt x="1685612" y="1011367"/>
                </a:lnTo>
                <a:lnTo>
                  <a:pt x="0" y="1011367"/>
                </a:lnTo>
                <a:lnTo>
                  <a:pt x="0" y="0"/>
                </a:lnTo>
                <a:close/>
              </a:path>
            </a:pathLst>
          </a:custGeom>
          <a:solidFill>
            <a:srgbClr val="48BF3F"/>
          </a:solidFill>
          <a:ln>
            <a:noFill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Meio Ambiente</a:t>
            </a:r>
            <a:endParaRPr lang="pt-BR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Forma livre 20"/>
          <p:cNvSpPr/>
          <p:nvPr/>
        </p:nvSpPr>
        <p:spPr>
          <a:xfrm>
            <a:off x="3532274" y="3855433"/>
            <a:ext cx="1685612" cy="1011367"/>
          </a:xfrm>
          <a:custGeom>
            <a:avLst/>
            <a:gdLst>
              <a:gd name="connsiteX0" fmla="*/ 0 w 1685612"/>
              <a:gd name="connsiteY0" fmla="*/ 0 h 1011367"/>
              <a:gd name="connsiteX1" fmla="*/ 1685612 w 1685612"/>
              <a:gd name="connsiteY1" fmla="*/ 0 h 1011367"/>
              <a:gd name="connsiteX2" fmla="*/ 1685612 w 1685612"/>
              <a:gd name="connsiteY2" fmla="*/ 1011367 h 1011367"/>
              <a:gd name="connsiteX3" fmla="*/ 0 w 1685612"/>
              <a:gd name="connsiteY3" fmla="*/ 1011367 h 1011367"/>
              <a:gd name="connsiteX4" fmla="*/ 0 w 1685612"/>
              <a:gd name="connsiteY4" fmla="*/ 0 h 1011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5612" h="1011367">
                <a:moveTo>
                  <a:pt x="0" y="0"/>
                </a:moveTo>
                <a:lnTo>
                  <a:pt x="1685612" y="0"/>
                </a:lnTo>
                <a:lnTo>
                  <a:pt x="1685612" y="1011367"/>
                </a:lnTo>
                <a:lnTo>
                  <a:pt x="0" y="1011367"/>
                </a:lnTo>
                <a:lnTo>
                  <a:pt x="0" y="0"/>
                </a:lnTo>
                <a:close/>
              </a:path>
            </a:pathLst>
          </a:custGeom>
          <a:solidFill>
            <a:srgbClr val="346666">
              <a:alpha val="50196"/>
            </a:srgbClr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Metal-Mecânica &amp; Metalurgia</a:t>
            </a:r>
            <a:endParaRPr lang="pt-BR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Forma livre 21"/>
          <p:cNvSpPr/>
          <p:nvPr/>
        </p:nvSpPr>
        <p:spPr>
          <a:xfrm>
            <a:off x="5386448" y="3855433"/>
            <a:ext cx="1685612" cy="1011367"/>
          </a:xfrm>
          <a:custGeom>
            <a:avLst/>
            <a:gdLst>
              <a:gd name="connsiteX0" fmla="*/ 0 w 1685612"/>
              <a:gd name="connsiteY0" fmla="*/ 0 h 1011367"/>
              <a:gd name="connsiteX1" fmla="*/ 1685612 w 1685612"/>
              <a:gd name="connsiteY1" fmla="*/ 0 h 1011367"/>
              <a:gd name="connsiteX2" fmla="*/ 1685612 w 1685612"/>
              <a:gd name="connsiteY2" fmla="*/ 1011367 h 1011367"/>
              <a:gd name="connsiteX3" fmla="*/ 0 w 1685612"/>
              <a:gd name="connsiteY3" fmla="*/ 1011367 h 1011367"/>
              <a:gd name="connsiteX4" fmla="*/ 0 w 1685612"/>
              <a:gd name="connsiteY4" fmla="*/ 0 h 1011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5612" h="1011367">
                <a:moveTo>
                  <a:pt x="0" y="0"/>
                </a:moveTo>
                <a:lnTo>
                  <a:pt x="1685612" y="0"/>
                </a:lnTo>
                <a:lnTo>
                  <a:pt x="1685612" y="1011367"/>
                </a:lnTo>
                <a:lnTo>
                  <a:pt x="0" y="1011367"/>
                </a:lnTo>
                <a:lnTo>
                  <a:pt x="0" y="0"/>
                </a:lnTo>
                <a:close/>
              </a:path>
            </a:pathLst>
          </a:custGeom>
          <a:solidFill>
            <a:srgbClr val="996633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Móveis &amp; Madeira </a:t>
            </a:r>
            <a:endParaRPr lang="pt-BR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Forma livre 22"/>
          <p:cNvSpPr/>
          <p:nvPr/>
        </p:nvSpPr>
        <p:spPr>
          <a:xfrm>
            <a:off x="7240621" y="3855433"/>
            <a:ext cx="1685612" cy="1011367"/>
          </a:xfrm>
          <a:custGeom>
            <a:avLst/>
            <a:gdLst>
              <a:gd name="connsiteX0" fmla="*/ 0 w 1685612"/>
              <a:gd name="connsiteY0" fmla="*/ 0 h 1011367"/>
              <a:gd name="connsiteX1" fmla="*/ 1685612 w 1685612"/>
              <a:gd name="connsiteY1" fmla="*/ 0 h 1011367"/>
              <a:gd name="connsiteX2" fmla="*/ 1685612 w 1685612"/>
              <a:gd name="connsiteY2" fmla="*/ 1011367 h 1011367"/>
              <a:gd name="connsiteX3" fmla="*/ 0 w 1685612"/>
              <a:gd name="connsiteY3" fmla="*/ 1011367 h 1011367"/>
              <a:gd name="connsiteX4" fmla="*/ 0 w 1685612"/>
              <a:gd name="connsiteY4" fmla="*/ 0 h 1011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5612" h="1011367">
                <a:moveTo>
                  <a:pt x="0" y="0"/>
                </a:moveTo>
                <a:lnTo>
                  <a:pt x="1685612" y="0"/>
                </a:lnTo>
                <a:lnTo>
                  <a:pt x="1685612" y="1011367"/>
                </a:lnTo>
                <a:lnTo>
                  <a:pt x="0" y="1011367"/>
                </a:lnTo>
                <a:lnTo>
                  <a:pt x="0" y="0"/>
                </a:lnTo>
                <a:close/>
              </a:path>
            </a:pathLst>
          </a:custGeom>
          <a:solidFill>
            <a:srgbClr val="1B3761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Produtos Químicos &amp; Plásticos</a:t>
            </a:r>
            <a:endParaRPr lang="pt-BR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Forma livre 23"/>
          <p:cNvSpPr/>
          <p:nvPr/>
        </p:nvSpPr>
        <p:spPr>
          <a:xfrm>
            <a:off x="1678101" y="4980769"/>
            <a:ext cx="1685612" cy="1011367"/>
          </a:xfrm>
          <a:custGeom>
            <a:avLst/>
            <a:gdLst>
              <a:gd name="connsiteX0" fmla="*/ 0 w 1685612"/>
              <a:gd name="connsiteY0" fmla="*/ 0 h 1011367"/>
              <a:gd name="connsiteX1" fmla="*/ 1685612 w 1685612"/>
              <a:gd name="connsiteY1" fmla="*/ 0 h 1011367"/>
              <a:gd name="connsiteX2" fmla="*/ 1685612 w 1685612"/>
              <a:gd name="connsiteY2" fmla="*/ 1011367 h 1011367"/>
              <a:gd name="connsiteX3" fmla="*/ 0 w 1685612"/>
              <a:gd name="connsiteY3" fmla="*/ 1011367 h 1011367"/>
              <a:gd name="connsiteX4" fmla="*/ 0 w 1685612"/>
              <a:gd name="connsiteY4" fmla="*/ 0 h 1011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5612" h="1011367">
                <a:moveTo>
                  <a:pt x="0" y="0"/>
                </a:moveTo>
                <a:lnTo>
                  <a:pt x="1685612" y="0"/>
                </a:lnTo>
                <a:lnTo>
                  <a:pt x="1685612" y="1011367"/>
                </a:lnTo>
                <a:lnTo>
                  <a:pt x="0" y="1011367"/>
                </a:lnTo>
                <a:lnTo>
                  <a:pt x="0" y="0"/>
                </a:lnTo>
                <a:close/>
              </a:path>
            </a:pathLst>
          </a:custGeom>
          <a:solidFill>
            <a:srgbClr val="14A5AA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Saúde</a:t>
            </a:r>
          </a:p>
        </p:txBody>
      </p:sp>
      <p:sp>
        <p:nvSpPr>
          <p:cNvPr id="25" name="Forma livre 24"/>
          <p:cNvSpPr/>
          <p:nvPr/>
        </p:nvSpPr>
        <p:spPr>
          <a:xfrm>
            <a:off x="3532274" y="4980769"/>
            <a:ext cx="1685612" cy="1011367"/>
          </a:xfrm>
          <a:custGeom>
            <a:avLst/>
            <a:gdLst>
              <a:gd name="connsiteX0" fmla="*/ 0 w 1685612"/>
              <a:gd name="connsiteY0" fmla="*/ 0 h 1011367"/>
              <a:gd name="connsiteX1" fmla="*/ 1685612 w 1685612"/>
              <a:gd name="connsiteY1" fmla="*/ 0 h 1011367"/>
              <a:gd name="connsiteX2" fmla="*/ 1685612 w 1685612"/>
              <a:gd name="connsiteY2" fmla="*/ 1011367 h 1011367"/>
              <a:gd name="connsiteX3" fmla="*/ 0 w 1685612"/>
              <a:gd name="connsiteY3" fmla="*/ 1011367 h 1011367"/>
              <a:gd name="connsiteX4" fmla="*/ 0 w 1685612"/>
              <a:gd name="connsiteY4" fmla="*/ 0 h 1011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5612" h="1011367">
                <a:moveTo>
                  <a:pt x="0" y="0"/>
                </a:moveTo>
                <a:lnTo>
                  <a:pt x="1685612" y="0"/>
                </a:lnTo>
                <a:lnTo>
                  <a:pt x="1685612" y="1011367"/>
                </a:lnTo>
                <a:lnTo>
                  <a:pt x="0" y="1011367"/>
                </a:lnTo>
                <a:lnTo>
                  <a:pt x="0" y="0"/>
                </a:lnTo>
                <a:close/>
              </a:path>
            </a:pathLst>
          </a:custGeom>
          <a:solidFill>
            <a:srgbClr val="33645F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Tecnologia da Informação e Comunicação</a:t>
            </a:r>
          </a:p>
        </p:txBody>
      </p:sp>
      <p:sp>
        <p:nvSpPr>
          <p:cNvPr id="26" name="Forma livre 25"/>
          <p:cNvSpPr/>
          <p:nvPr/>
        </p:nvSpPr>
        <p:spPr>
          <a:xfrm>
            <a:off x="5386448" y="4980769"/>
            <a:ext cx="1685612" cy="1011367"/>
          </a:xfrm>
          <a:custGeom>
            <a:avLst/>
            <a:gdLst>
              <a:gd name="connsiteX0" fmla="*/ 0 w 1685612"/>
              <a:gd name="connsiteY0" fmla="*/ 0 h 1011367"/>
              <a:gd name="connsiteX1" fmla="*/ 1685612 w 1685612"/>
              <a:gd name="connsiteY1" fmla="*/ 0 h 1011367"/>
              <a:gd name="connsiteX2" fmla="*/ 1685612 w 1685612"/>
              <a:gd name="connsiteY2" fmla="*/ 1011367 h 1011367"/>
              <a:gd name="connsiteX3" fmla="*/ 0 w 1685612"/>
              <a:gd name="connsiteY3" fmla="*/ 1011367 h 1011367"/>
              <a:gd name="connsiteX4" fmla="*/ 0 w 1685612"/>
              <a:gd name="connsiteY4" fmla="*/ 0 h 1011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5612" h="1011367">
                <a:moveTo>
                  <a:pt x="0" y="0"/>
                </a:moveTo>
                <a:lnTo>
                  <a:pt x="1685612" y="0"/>
                </a:lnTo>
                <a:lnTo>
                  <a:pt x="1685612" y="1011367"/>
                </a:lnTo>
                <a:lnTo>
                  <a:pt x="0" y="1011367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Têxtil &amp; Confecção </a:t>
            </a:r>
            <a:endParaRPr lang="pt-BR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Forma livre 26"/>
          <p:cNvSpPr/>
          <p:nvPr/>
        </p:nvSpPr>
        <p:spPr>
          <a:xfrm>
            <a:off x="7240621" y="4980769"/>
            <a:ext cx="1685612" cy="1011367"/>
          </a:xfrm>
          <a:custGeom>
            <a:avLst/>
            <a:gdLst>
              <a:gd name="connsiteX0" fmla="*/ 0 w 1685612"/>
              <a:gd name="connsiteY0" fmla="*/ 0 h 1011367"/>
              <a:gd name="connsiteX1" fmla="*/ 1685612 w 1685612"/>
              <a:gd name="connsiteY1" fmla="*/ 0 h 1011367"/>
              <a:gd name="connsiteX2" fmla="*/ 1685612 w 1685612"/>
              <a:gd name="connsiteY2" fmla="*/ 1011367 h 1011367"/>
              <a:gd name="connsiteX3" fmla="*/ 0 w 1685612"/>
              <a:gd name="connsiteY3" fmla="*/ 1011367 h 1011367"/>
              <a:gd name="connsiteX4" fmla="*/ 0 w 1685612"/>
              <a:gd name="connsiteY4" fmla="*/ 0 h 1011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5612" h="1011367">
                <a:moveTo>
                  <a:pt x="0" y="0"/>
                </a:moveTo>
                <a:lnTo>
                  <a:pt x="1685612" y="0"/>
                </a:lnTo>
                <a:lnTo>
                  <a:pt x="1685612" y="1011367"/>
                </a:lnTo>
                <a:lnTo>
                  <a:pt x="0" y="1011367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Turismo</a:t>
            </a:r>
            <a:endParaRPr lang="pt-BR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Retângulo 29"/>
          <p:cNvSpPr/>
          <p:nvPr/>
        </p:nvSpPr>
        <p:spPr>
          <a:xfrm>
            <a:off x="429555" y="245890"/>
            <a:ext cx="73833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 smtClean="0">
                <a:solidFill>
                  <a:prstClr val="white"/>
                </a:solidFill>
              </a:rPr>
              <a:t>Estrutura do PDIC</a:t>
            </a:r>
            <a:endParaRPr lang="pt-BR" sz="6000" b="1" dirty="0">
              <a:solidFill>
                <a:prstClr val="white"/>
              </a:solidFill>
            </a:endParaRPr>
          </a:p>
        </p:txBody>
      </p:sp>
      <p:pic>
        <p:nvPicPr>
          <p:cNvPr id="2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577" y="-38241"/>
            <a:ext cx="9417581" cy="1213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tângulo de cantos arredondados 32"/>
          <p:cNvSpPr/>
          <p:nvPr/>
        </p:nvSpPr>
        <p:spPr>
          <a:xfrm>
            <a:off x="4746171" y="213167"/>
            <a:ext cx="4474113" cy="6209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14"/>
            <a:r>
              <a:rPr lang="pt-BR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Setores Portadores de </a:t>
            </a:r>
            <a:r>
              <a:rPr lang="pt-BR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Futuro</a:t>
            </a:r>
            <a:endParaRPr lang="pt-BR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" name="Picture 3" descr="D:\Diversos Jaison Henicka\Coplac\Folder - PDIC\Apresntação\titulo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50" y="145739"/>
            <a:ext cx="3278854" cy="882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9793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CaixaDeTexto 84"/>
          <p:cNvSpPr txBox="1"/>
          <p:nvPr/>
        </p:nvSpPr>
        <p:spPr>
          <a:xfrm>
            <a:off x="436030" y="120269"/>
            <a:ext cx="28081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rgbClr val="006D33"/>
                </a:solidFill>
              </a:rPr>
              <a:t>1.700 </a:t>
            </a:r>
            <a:r>
              <a:rPr lang="pt-BR" sz="2000" b="1" dirty="0">
                <a:solidFill>
                  <a:srgbClr val="006D33"/>
                </a:solidFill>
              </a:rPr>
              <a:t/>
            </a:r>
            <a:br>
              <a:rPr lang="pt-BR" sz="2000" b="1" dirty="0">
                <a:solidFill>
                  <a:srgbClr val="006D33"/>
                </a:solidFill>
              </a:rPr>
            </a:br>
            <a:r>
              <a:rPr lang="pt-BR" sz="2400" b="1" dirty="0">
                <a:solidFill>
                  <a:srgbClr val="006D33"/>
                </a:solidFill>
              </a:rPr>
              <a:t>especialistas</a:t>
            </a:r>
          </a:p>
        </p:txBody>
      </p:sp>
      <p:sp>
        <p:nvSpPr>
          <p:cNvPr id="91" name="CaixaDeTexto 90"/>
          <p:cNvSpPr txBox="1"/>
          <p:nvPr/>
        </p:nvSpPr>
        <p:spPr>
          <a:xfrm>
            <a:off x="226771" y="2037134"/>
            <a:ext cx="168259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dirty="0" smtClean="0"/>
              <a:t>Academia</a:t>
            </a:r>
          </a:p>
          <a:p>
            <a:pPr algn="ctr"/>
            <a:r>
              <a:rPr lang="pt-BR" sz="2600" dirty="0" smtClean="0"/>
              <a:t>Governo</a:t>
            </a:r>
          </a:p>
          <a:p>
            <a:pPr algn="ctr"/>
            <a:r>
              <a:rPr lang="pt-BR" sz="2600" dirty="0" smtClean="0"/>
              <a:t>Sindicatos</a:t>
            </a:r>
          </a:p>
        </p:txBody>
      </p:sp>
      <p:graphicFrame>
        <p:nvGraphicFramePr>
          <p:cNvPr id="28" name="Gráfico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5652991"/>
              </p:ext>
            </p:extLst>
          </p:nvPr>
        </p:nvGraphicFramePr>
        <p:xfrm>
          <a:off x="4958833" y="771641"/>
          <a:ext cx="5594566" cy="4137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1" name="Picture 16" descr="http://www.enic.org.br/wp-content/uploads/2014/03/arcelor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770" y="6058585"/>
            <a:ext cx="919915" cy="56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6" descr="http://www.abifer.org.br/%5Cfotos%5C20130805113858_granacojp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955" y="6031185"/>
            <a:ext cx="850808" cy="55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http://www.memoriamotor.com.br/wp-content/uploads/2014/01/General-Motors-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380" y="5282448"/>
            <a:ext cx="490551" cy="49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8" descr="http://1.bp.blogspot.com/-PaopfOVf8e0/Uu6BP1_GEKI/AAAAAAAABiA/_ERZfDBKNJM/s1600/1-we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87" y="5294539"/>
            <a:ext cx="785413" cy="56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2" descr="http://dc372.4shared.com/doc/sZzTimv5/preview_html_m3ee4062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434" y="5326750"/>
            <a:ext cx="1348668" cy="4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2" descr="http://www.kamp.org/home/images/stories/clientes/tuper_201105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080" y="6152179"/>
            <a:ext cx="891722" cy="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http://www.biovita.com.br/uploads/logos/ciser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224" y="5189552"/>
            <a:ext cx="1140271" cy="82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http://ableappliance.net/wp-content/uploads/2013/04/whirlpool-logo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30" y="6084688"/>
            <a:ext cx="992463" cy="51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4" descr="http://4.bp.blogspot.com/-P-GWivAqxBU/T6rIu58jAII/AAAAAAAAE3w/GUgRWB_ThOQ/s1600/Docol-assist%C3%AAncia-T%C3%A9cnica-endere%C3%A7os-FOTO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434" y="6071309"/>
            <a:ext cx="1296025" cy="51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4" descr="http://importadoracampero.com.bo/system/media/gallery/TUPY-02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388" y="5384428"/>
            <a:ext cx="726070" cy="43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0" descr="http://static.mercadoshops.com/forno-de-embutir-fit-line-inox-44l-marca-fischer_iZ4XvZxXpZ4XfZ130179059-456961251-4.jpgXsZ130179059xIM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4" t="26145" r="1354" b="25124"/>
          <a:stretch/>
        </p:blipFill>
        <p:spPr bwMode="auto">
          <a:xfrm>
            <a:off x="6720378" y="5294539"/>
            <a:ext cx="1185127" cy="57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CaixaDeTexto 52"/>
          <p:cNvSpPr txBox="1"/>
          <p:nvPr/>
        </p:nvSpPr>
        <p:spPr>
          <a:xfrm>
            <a:off x="279540" y="4573480"/>
            <a:ext cx="8613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Painel </a:t>
            </a:r>
            <a:r>
              <a:rPr lang="pt-BR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Metal-mecânico</a:t>
            </a:r>
            <a:r>
              <a:rPr lang="pt-B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&amp; Metalurgia</a:t>
            </a:r>
            <a:endParaRPr lang="pt-BR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2157309" y="2060754"/>
            <a:ext cx="189994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dirty="0" smtClean="0"/>
              <a:t>Associações</a:t>
            </a:r>
          </a:p>
          <a:p>
            <a:pPr algn="ctr"/>
            <a:r>
              <a:rPr lang="pt-BR" sz="2600" dirty="0" smtClean="0"/>
              <a:t>Indústrias</a:t>
            </a:r>
            <a:endParaRPr lang="pt-BR" sz="2600" dirty="0"/>
          </a:p>
          <a:p>
            <a:pPr algn="ctr"/>
            <a:r>
              <a:rPr lang="pt-BR" sz="2600" dirty="0" smtClean="0"/>
              <a:t>Sistema </a:t>
            </a:r>
            <a:r>
              <a:rPr lang="pt-BR" sz="2600" dirty="0"/>
              <a:t>S </a:t>
            </a:r>
          </a:p>
        </p:txBody>
      </p:sp>
      <p:sp>
        <p:nvSpPr>
          <p:cNvPr id="5" name="Divisa 4"/>
          <p:cNvSpPr/>
          <p:nvPr/>
        </p:nvSpPr>
        <p:spPr>
          <a:xfrm>
            <a:off x="81238" y="1841254"/>
            <a:ext cx="1383336" cy="1684421"/>
          </a:xfrm>
          <a:prstGeom prst="chevron">
            <a:avLst/>
          </a:prstGeom>
          <a:solidFill>
            <a:schemeClr val="bg1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2" name="Divisa 21"/>
          <p:cNvSpPr/>
          <p:nvPr/>
        </p:nvSpPr>
        <p:spPr>
          <a:xfrm>
            <a:off x="1301300" y="1809608"/>
            <a:ext cx="1383336" cy="1684421"/>
          </a:xfrm>
          <a:prstGeom prst="chevron">
            <a:avLst/>
          </a:prstGeom>
          <a:solidFill>
            <a:schemeClr val="bg1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3" name="Divisa 22"/>
          <p:cNvSpPr/>
          <p:nvPr/>
        </p:nvSpPr>
        <p:spPr>
          <a:xfrm>
            <a:off x="2292229" y="1777962"/>
            <a:ext cx="1383336" cy="1684421"/>
          </a:xfrm>
          <a:prstGeom prst="chevron">
            <a:avLst/>
          </a:prstGeom>
          <a:solidFill>
            <a:schemeClr val="bg1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4" name="Divisa 23"/>
          <p:cNvSpPr/>
          <p:nvPr/>
        </p:nvSpPr>
        <p:spPr>
          <a:xfrm>
            <a:off x="3213030" y="1746316"/>
            <a:ext cx="1383336" cy="1684421"/>
          </a:xfrm>
          <a:prstGeom prst="chevron">
            <a:avLst/>
          </a:prstGeom>
          <a:solidFill>
            <a:schemeClr val="bg1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5" name="Divisa 24"/>
          <p:cNvSpPr/>
          <p:nvPr/>
        </p:nvSpPr>
        <p:spPr>
          <a:xfrm>
            <a:off x="4203959" y="1746315"/>
            <a:ext cx="1383336" cy="1684421"/>
          </a:xfrm>
          <a:prstGeom prst="chevron">
            <a:avLst/>
          </a:prstGeom>
          <a:solidFill>
            <a:schemeClr val="bg1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41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91" grpId="0"/>
      <p:bldGraphic spid="28" grpId="0">
        <p:bldAsOne/>
      </p:bldGraphic>
      <p:bldP spid="53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-1213372" y="1974101"/>
            <a:ext cx="116011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800" b="1" dirty="0" smtClean="0"/>
              <a:t>A crise</a:t>
            </a:r>
            <a:endParaRPr lang="pt-BR" sz="13800" b="1" dirty="0"/>
          </a:p>
        </p:txBody>
      </p:sp>
    </p:spTree>
    <p:extLst>
      <p:ext uri="{BB962C8B-B14F-4D97-AF65-F5344CB8AC3E}">
        <p14:creationId xmlns:p14="http://schemas.microsoft.com/office/powerpoint/2010/main" val="25455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92503" y="368968"/>
            <a:ext cx="513347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 smtClean="0"/>
              <a:t>Quais são as ações </a:t>
            </a:r>
            <a:r>
              <a:rPr lang="pt-BR" sz="5400" b="1" dirty="0" smtClean="0"/>
              <a:t>prioritárias</a:t>
            </a:r>
            <a:r>
              <a:rPr lang="pt-BR" sz="4800" b="1" dirty="0" smtClean="0"/>
              <a:t> </a:t>
            </a:r>
          </a:p>
          <a:p>
            <a:pPr algn="ctr"/>
            <a:r>
              <a:rPr lang="pt-BR" sz="4800" b="1" dirty="0" smtClean="0"/>
              <a:t>para a indústria?</a:t>
            </a:r>
            <a:endParaRPr lang="pt-BR" sz="4800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284" y="1700462"/>
            <a:ext cx="6876716" cy="515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4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/>
          <p:cNvSpPr txBox="1"/>
          <p:nvPr/>
        </p:nvSpPr>
        <p:spPr>
          <a:xfrm>
            <a:off x="37764" y="1422004"/>
            <a:ext cx="910623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Font typeface="Arial" panose="020B0604020202020204" pitchFamily="34" charset="0"/>
              <a:buChar char="•"/>
            </a:pPr>
            <a:r>
              <a:rPr lang="pt-BR" sz="2400" dirty="0"/>
              <a:t>A</a:t>
            </a:r>
            <a:r>
              <a:rPr lang="pt-BR" sz="2400" dirty="0" smtClean="0"/>
              <a:t>tração </a:t>
            </a:r>
            <a:r>
              <a:rPr lang="pt-BR" sz="2400" dirty="0"/>
              <a:t>e retenção de </a:t>
            </a:r>
            <a:r>
              <a:rPr lang="pt-BR" sz="2400" b="1" dirty="0"/>
              <a:t>talentos</a:t>
            </a:r>
            <a:r>
              <a:rPr lang="pt-BR" sz="2400" dirty="0"/>
              <a:t>.</a:t>
            </a:r>
          </a:p>
          <a:p>
            <a:r>
              <a:rPr lang="pt-BR" sz="2400" dirty="0"/>
              <a:t> 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pt-BR" sz="2400" dirty="0"/>
              <a:t>Incentivos à </a:t>
            </a:r>
            <a:r>
              <a:rPr lang="pt-BR" sz="2400" b="1" dirty="0"/>
              <a:t>qualificação</a:t>
            </a:r>
            <a:r>
              <a:rPr lang="pt-BR" sz="2400" dirty="0"/>
              <a:t> dos </a:t>
            </a:r>
            <a:r>
              <a:rPr lang="pt-BR" sz="2400" dirty="0" smtClean="0"/>
              <a:t>trabalhadores</a:t>
            </a:r>
            <a:r>
              <a:rPr lang="pt-BR" sz="2400" dirty="0"/>
              <a:t>.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endParaRPr lang="pt-BR" sz="2400" dirty="0" smtClean="0"/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pt-BR" sz="2400" dirty="0" smtClean="0"/>
              <a:t>Inserção </a:t>
            </a:r>
            <a:r>
              <a:rPr lang="pt-BR" sz="2400" dirty="0"/>
              <a:t>de </a:t>
            </a:r>
            <a:r>
              <a:rPr lang="pt-BR" sz="2400" b="1" dirty="0"/>
              <a:t>mestres e de doutores </a:t>
            </a:r>
            <a:r>
              <a:rPr lang="pt-BR" sz="2400" dirty="0"/>
              <a:t>no </a:t>
            </a:r>
            <a:r>
              <a:rPr lang="pt-BR" sz="2400" dirty="0" smtClean="0"/>
              <a:t>setor.</a:t>
            </a:r>
          </a:p>
          <a:p>
            <a:endParaRPr lang="pt-BR" sz="2400" dirty="0"/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pt-BR" sz="2400" dirty="0"/>
              <a:t>Estímulo a </a:t>
            </a:r>
            <a:r>
              <a:rPr lang="pt-BR" sz="2400" b="1" dirty="0"/>
              <a:t>inovação</a:t>
            </a:r>
            <a:r>
              <a:rPr lang="pt-BR" sz="2400" dirty="0"/>
              <a:t> e ao </a:t>
            </a:r>
            <a:r>
              <a:rPr lang="pt-BR" sz="2400" b="1" dirty="0"/>
              <a:t>empreendedorismo</a:t>
            </a:r>
            <a:r>
              <a:rPr lang="pt-BR" sz="2400" dirty="0"/>
              <a:t>.</a:t>
            </a:r>
          </a:p>
          <a:p>
            <a:endParaRPr lang="pt-BR" sz="2400" dirty="0"/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pt-BR" sz="2400" dirty="0" smtClean="0"/>
              <a:t>Fortalecimento </a:t>
            </a:r>
            <a:r>
              <a:rPr lang="pt-BR" sz="2400" dirty="0"/>
              <a:t>de </a:t>
            </a:r>
            <a:r>
              <a:rPr lang="pt-BR" sz="2400" b="1" dirty="0" smtClean="0"/>
              <a:t>parcerias</a:t>
            </a:r>
            <a:r>
              <a:rPr lang="pt-BR" sz="2400" dirty="0"/>
              <a:t> entre universidade e </a:t>
            </a:r>
            <a:r>
              <a:rPr lang="pt-BR" sz="2400" dirty="0" smtClean="0"/>
              <a:t>empresas. 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pt-BR" sz="2400" dirty="0" smtClean="0"/>
              <a:t>Atualização </a:t>
            </a:r>
            <a:r>
              <a:rPr lang="pt-BR" sz="2400" b="1" dirty="0"/>
              <a:t>curricular </a:t>
            </a:r>
            <a:r>
              <a:rPr lang="pt-BR" sz="2400" dirty="0"/>
              <a:t>de acordo com as necessidades do setor.</a:t>
            </a:r>
          </a:p>
        </p:txBody>
      </p:sp>
    </p:spTree>
    <p:extLst>
      <p:ext uri="{BB962C8B-B14F-4D97-AF65-F5344CB8AC3E}">
        <p14:creationId xmlns:p14="http://schemas.microsoft.com/office/powerpoint/2010/main" val="5177503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069143" y="4923692"/>
            <a:ext cx="79341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b="1" dirty="0" smtClean="0"/>
              <a:t>Agenda convergente</a:t>
            </a:r>
            <a:endParaRPr lang="pt-BR" sz="6600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2937802" y="518159"/>
            <a:ext cx="28580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b="1" dirty="0" smtClean="0"/>
              <a:t>Convite</a:t>
            </a:r>
            <a:endParaRPr lang="pt-BR" sz="6600" b="1" dirty="0"/>
          </a:p>
        </p:txBody>
      </p:sp>
    </p:spTree>
    <p:extLst>
      <p:ext uri="{BB962C8B-B14F-4D97-AF65-F5344CB8AC3E}">
        <p14:creationId xmlns:p14="http://schemas.microsoft.com/office/powerpoint/2010/main" val="270663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207840"/>
            <a:ext cx="9143999" cy="251931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44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“Os engenheiros são os profissionais que levam a inovação e competitividade para as empresas.”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9874"/>
            <a:ext cx="9144000" cy="3858125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8423564" y="2630542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002060"/>
                </a:solidFill>
              </a:rPr>
              <a:t>CNI</a:t>
            </a:r>
            <a:endParaRPr lang="pt-BR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17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433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D:\Usuários\Henicka\Desktop\APRESENTAÇÃO 65ANOS\LOGO FIESC.wmf"/>
          <p:cNvPicPr>
            <a:picLocks noChangeAspect="1" noChangeArrowheads="1"/>
          </p:cNvPicPr>
          <p:nvPr/>
        </p:nvPicPr>
        <p:blipFill>
          <a:blip r:embed="rId4" cstate="print">
            <a:lum bright="-4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080" y="2872736"/>
            <a:ext cx="3167391" cy="98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5"/>
          <p:cNvSpPr txBox="1"/>
          <p:nvPr/>
        </p:nvSpPr>
        <p:spPr>
          <a:xfrm>
            <a:off x="1411154" y="5897036"/>
            <a:ext cx="6730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b="1" dirty="0">
                <a:solidFill>
                  <a:srgbClr val="4BACC6">
                    <a:lumMod val="50000"/>
                  </a:srgbClr>
                </a:solidFill>
                <a:latin typeface="Arial Black"/>
                <a:cs typeface="Arial Black"/>
              </a:rPr>
              <a:t>fiesc.com.br | 0800 48 1212</a:t>
            </a:r>
            <a:endParaRPr lang="en-US" dirty="0">
              <a:solidFill>
                <a:srgbClr val="4BACC6">
                  <a:lumMod val="50000"/>
                </a:srgbClr>
              </a:solidFill>
              <a:latin typeface="Arial Black"/>
              <a:cs typeface="Arial Black"/>
            </a:endParaRPr>
          </a:p>
          <a:p>
            <a:pPr algn="ctr" defTabSz="457189"/>
            <a:r>
              <a:rPr lang="en-US" sz="1400" b="1" dirty="0" err="1">
                <a:solidFill>
                  <a:srgbClr val="4BACC6">
                    <a:lumMod val="50000"/>
                  </a:srgbClr>
                </a:solidFill>
                <a:latin typeface="Arial"/>
                <a:cs typeface="Arial"/>
              </a:rPr>
              <a:t>Rodovia</a:t>
            </a:r>
            <a:r>
              <a:rPr lang="en-US" sz="1400" b="1" dirty="0">
                <a:solidFill>
                  <a:srgbClr val="4BACC6">
                    <a:lumMod val="50000"/>
                  </a:srgbClr>
                </a:solidFill>
                <a:latin typeface="Arial"/>
                <a:cs typeface="Arial"/>
              </a:rPr>
              <a:t> </a:t>
            </a:r>
            <a:r>
              <a:rPr lang="en-US" sz="1400" b="1" dirty="0" err="1">
                <a:solidFill>
                  <a:srgbClr val="4BACC6">
                    <a:lumMod val="50000"/>
                  </a:srgbClr>
                </a:solidFill>
                <a:latin typeface="Arial"/>
                <a:cs typeface="Arial"/>
              </a:rPr>
              <a:t>Admar</a:t>
            </a:r>
            <a:r>
              <a:rPr lang="en-US" sz="1400" b="1" dirty="0">
                <a:solidFill>
                  <a:srgbClr val="4BACC6">
                    <a:lumMod val="50000"/>
                  </a:srgbClr>
                </a:solidFill>
                <a:latin typeface="Arial"/>
                <a:cs typeface="Arial"/>
              </a:rPr>
              <a:t> Gonzaga, 2765   </a:t>
            </a:r>
            <a:r>
              <a:rPr lang="en-US" sz="1400" b="1" dirty="0" err="1">
                <a:solidFill>
                  <a:srgbClr val="4BACC6">
                    <a:lumMod val="50000"/>
                  </a:srgbClr>
                </a:solidFill>
                <a:latin typeface="Arial"/>
                <a:cs typeface="Arial"/>
              </a:rPr>
              <a:t>Itacorubi</a:t>
            </a:r>
            <a:r>
              <a:rPr lang="en-US" sz="1400" b="1" dirty="0">
                <a:solidFill>
                  <a:srgbClr val="4BACC6">
                    <a:lumMod val="50000"/>
                  </a:srgbClr>
                </a:solidFill>
                <a:latin typeface="Arial"/>
                <a:cs typeface="Arial"/>
              </a:rPr>
              <a:t>   88034-001   </a:t>
            </a:r>
            <a:r>
              <a:rPr lang="en-US" sz="1400" b="1" dirty="0" err="1">
                <a:solidFill>
                  <a:srgbClr val="4BACC6">
                    <a:lumMod val="50000"/>
                  </a:srgbClr>
                </a:solidFill>
                <a:latin typeface="Arial"/>
                <a:cs typeface="Arial"/>
              </a:rPr>
              <a:t>Florianópolis</a:t>
            </a:r>
            <a:r>
              <a:rPr lang="en-US" sz="1400" b="1" dirty="0">
                <a:solidFill>
                  <a:srgbClr val="4BACC6">
                    <a:lumMod val="50000"/>
                  </a:srgbClr>
                </a:solidFill>
                <a:latin typeface="Arial"/>
                <a:cs typeface="Arial"/>
              </a:rPr>
              <a:t>, SC</a:t>
            </a:r>
          </a:p>
        </p:txBody>
      </p:sp>
    </p:spTree>
    <p:extLst>
      <p:ext uri="{BB962C8B-B14F-4D97-AF65-F5344CB8AC3E}">
        <p14:creationId xmlns:p14="http://schemas.microsoft.com/office/powerpoint/2010/main" val="233771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145831" y="1420836"/>
            <a:ext cx="4168175" cy="27392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pt-BR" sz="4800" dirty="0">
                <a:solidFill>
                  <a:prstClr val="black"/>
                </a:solidFill>
              </a:rPr>
              <a:t>Crise </a:t>
            </a:r>
          </a:p>
          <a:p>
            <a:pPr algn="ctr" defTabSz="685800"/>
            <a:endParaRPr lang="pt-BR" sz="2800" dirty="0">
              <a:solidFill>
                <a:prstClr val="black"/>
              </a:solidFill>
            </a:endParaRPr>
          </a:p>
          <a:p>
            <a:pPr algn="ctr" defTabSz="685800"/>
            <a:endParaRPr lang="pt-BR" sz="4800" dirty="0" smtClean="0">
              <a:solidFill>
                <a:prstClr val="black"/>
              </a:solidFill>
            </a:endParaRPr>
          </a:p>
          <a:p>
            <a:pPr algn="ctr" defTabSz="685800"/>
            <a:r>
              <a:rPr lang="pt-BR" sz="4800" dirty="0" smtClean="0">
                <a:solidFill>
                  <a:prstClr val="black"/>
                </a:solidFill>
              </a:rPr>
              <a:t>Solução</a:t>
            </a:r>
            <a:endParaRPr lang="pt-BR" sz="4800" dirty="0">
              <a:solidFill>
                <a:prstClr val="black"/>
              </a:solidFill>
            </a:endParaRPr>
          </a:p>
        </p:txBody>
      </p:sp>
      <p:cxnSp>
        <p:nvCxnSpPr>
          <p:cNvPr id="4" name="Conector reto 3"/>
          <p:cNvCxnSpPr/>
          <p:nvPr/>
        </p:nvCxnSpPr>
        <p:spPr>
          <a:xfrm>
            <a:off x="5361859" y="1568913"/>
            <a:ext cx="1828800" cy="8498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to 4"/>
          <p:cNvCxnSpPr/>
          <p:nvPr/>
        </p:nvCxnSpPr>
        <p:spPr>
          <a:xfrm flipH="1">
            <a:off x="5555497" y="1568914"/>
            <a:ext cx="1441525" cy="8498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109382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8979" y="196941"/>
            <a:ext cx="79904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/>
              <a:t>Atuação em rede para superar a crise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1342"/>
            <a:ext cx="9144000" cy="491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0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673" y="1806672"/>
            <a:ext cx="9249130" cy="4683146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88097" y="504872"/>
            <a:ext cx="8180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/>
              <a:t>Alguns </a:t>
            </a:r>
            <a:r>
              <a:rPr lang="pt-BR" sz="4400" b="1" dirty="0" smtClean="0"/>
              <a:t>dos desafios </a:t>
            </a:r>
            <a:r>
              <a:rPr lang="pt-BR" sz="4400" b="1" dirty="0"/>
              <a:t>da </a:t>
            </a:r>
            <a:r>
              <a:rPr lang="pt-BR" sz="4400" b="1" dirty="0" smtClean="0"/>
              <a:t>indústria</a:t>
            </a:r>
            <a:endParaRPr lang="pt-BR" sz="4400" b="1" dirty="0"/>
          </a:p>
        </p:txBody>
      </p:sp>
      <p:sp>
        <p:nvSpPr>
          <p:cNvPr id="4" name="Retângulo 3"/>
          <p:cNvSpPr/>
          <p:nvPr/>
        </p:nvSpPr>
        <p:spPr>
          <a:xfrm>
            <a:off x="6190835" y="1806672"/>
            <a:ext cx="2940147" cy="7596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6193501" y="2787522"/>
            <a:ext cx="2940147" cy="7596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6193501" y="3820116"/>
            <a:ext cx="2940147" cy="7596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6203853" y="4747163"/>
            <a:ext cx="2940147" cy="7596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6238342" y="1922784"/>
            <a:ext cx="294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Competitividade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6203853" y="5730162"/>
            <a:ext cx="2940147" cy="7596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6194724" y="3918042"/>
            <a:ext cx="294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</a:rPr>
              <a:t>Integração</a:t>
            </a:r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6524747" y="5830971"/>
            <a:ext cx="2295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Tecnologia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589937" y="4833661"/>
            <a:ext cx="2295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Pessoas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715588" y="2892222"/>
            <a:ext cx="3474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</a:rPr>
              <a:t>Custo Brasil</a:t>
            </a:r>
            <a:endParaRPr lang="pt-BR" sz="2800" b="1" dirty="0">
              <a:solidFill>
                <a:schemeClr val="bg1"/>
              </a:solidFill>
            </a:endParaRPr>
          </a:p>
          <a:p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87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673" y="1806672"/>
            <a:ext cx="9249130" cy="4683146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88097" y="504872"/>
            <a:ext cx="8180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/>
              <a:t>Alguns </a:t>
            </a:r>
            <a:r>
              <a:rPr lang="pt-BR" sz="4400" b="1" dirty="0" smtClean="0"/>
              <a:t>dos desafios </a:t>
            </a:r>
            <a:r>
              <a:rPr lang="pt-BR" sz="4400" b="1" dirty="0"/>
              <a:t>da </a:t>
            </a:r>
            <a:r>
              <a:rPr lang="pt-BR" sz="4400" b="1" dirty="0" smtClean="0"/>
              <a:t>indústria</a:t>
            </a:r>
            <a:endParaRPr lang="pt-BR" sz="4400" b="1" dirty="0"/>
          </a:p>
        </p:txBody>
      </p:sp>
      <p:sp>
        <p:nvSpPr>
          <p:cNvPr id="4" name="Retângulo 3"/>
          <p:cNvSpPr/>
          <p:nvPr/>
        </p:nvSpPr>
        <p:spPr>
          <a:xfrm>
            <a:off x="6190835" y="1806672"/>
            <a:ext cx="2940147" cy="7596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6193501" y="2787522"/>
            <a:ext cx="2940147" cy="7596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6193501" y="3820116"/>
            <a:ext cx="2940147" cy="7596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6191821" y="4747163"/>
            <a:ext cx="2940147" cy="759656"/>
          </a:xfrm>
          <a:prstGeom prst="rect">
            <a:avLst/>
          </a:prstGeom>
          <a:solidFill>
            <a:srgbClr val="FFD85B"/>
          </a:solidFill>
          <a:ln w="41275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6238342" y="1922784"/>
            <a:ext cx="294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Competitividade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6203853" y="5730162"/>
            <a:ext cx="2940147" cy="7596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6194724" y="3918042"/>
            <a:ext cx="294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</a:rPr>
              <a:t>Integração</a:t>
            </a:r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6524747" y="5830971"/>
            <a:ext cx="2295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Tecnologia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589937" y="4833661"/>
            <a:ext cx="2295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Pessoas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715588" y="2892222"/>
            <a:ext cx="3474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</a:rPr>
              <a:t>Custo Brasil</a:t>
            </a:r>
            <a:endParaRPr lang="pt-BR" sz="2800" b="1" dirty="0">
              <a:solidFill>
                <a:schemeClr val="bg1"/>
              </a:solidFill>
            </a:endParaRPr>
          </a:p>
          <a:p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68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185628" y="5959097"/>
            <a:ext cx="4491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prstClr val="black"/>
                </a:solidFill>
              </a:rPr>
              <a:t>Fonte: OECD (2012)</a:t>
            </a:r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7293081"/>
              </p:ext>
            </p:extLst>
          </p:nvPr>
        </p:nvGraphicFramePr>
        <p:xfrm>
          <a:off x="1112946" y="1947874"/>
          <a:ext cx="6258525" cy="3777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CaixaDeTexto 1"/>
          <p:cNvSpPr txBox="1"/>
          <p:nvPr/>
        </p:nvSpPr>
        <p:spPr>
          <a:xfrm>
            <a:off x="80212" y="606283"/>
            <a:ext cx="927233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pt-BR" sz="32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Engenheiros formados </a:t>
            </a:r>
          </a:p>
          <a:p>
            <a:pPr algn="ctr">
              <a:defRPr sz="1800" b="1" i="0" u="none" strike="noStrike" kern="1200" baseline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pt-BR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Por 100 mil habitantes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144032" y="4668741"/>
            <a:ext cx="1451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accent4">
                    <a:lumMod val="50000"/>
                  </a:schemeClr>
                </a:solidFill>
              </a:rPr>
              <a:t>Brasil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7144032" y="4302243"/>
            <a:ext cx="1788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Estados Unidos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7107936" y="3769266"/>
            <a:ext cx="1788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92D050"/>
                </a:solidFill>
              </a:rPr>
              <a:t>Alemanha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7144032" y="3491176"/>
            <a:ext cx="1788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7030A0"/>
                </a:solidFill>
              </a:rPr>
              <a:t>Japão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7144032" y="2553935"/>
            <a:ext cx="1788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accent6">
                    <a:lumMod val="75000"/>
                  </a:schemeClr>
                </a:solidFill>
              </a:rPr>
              <a:t>Portugal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7144032" y="2001158"/>
            <a:ext cx="1788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</a:rPr>
              <a:t>Coreia do Sul</a:t>
            </a:r>
          </a:p>
        </p:txBody>
      </p:sp>
    </p:spTree>
    <p:extLst>
      <p:ext uri="{BB962C8B-B14F-4D97-AF65-F5344CB8AC3E}">
        <p14:creationId xmlns:p14="http://schemas.microsoft.com/office/powerpoint/2010/main" val="15745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7" b="8964"/>
          <a:stretch/>
        </p:blipFill>
        <p:spPr>
          <a:xfrm>
            <a:off x="-57072" y="1491282"/>
            <a:ext cx="6039693" cy="5015753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3077947" y="3436947"/>
            <a:ext cx="2251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prstClr val="white"/>
                </a:solidFill>
              </a:rPr>
              <a:t>Educação</a:t>
            </a:r>
          </a:p>
          <a:p>
            <a:pPr algn="ctr"/>
            <a:r>
              <a:rPr lang="pt-BR" sz="2000" b="1" dirty="0">
                <a:solidFill>
                  <a:prstClr val="white"/>
                </a:solidFill>
              </a:rPr>
              <a:t>20%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362559" y="1797549"/>
            <a:ext cx="17714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prstClr val="white"/>
                </a:solidFill>
              </a:rPr>
              <a:t>Engenharia, produção e construção</a:t>
            </a:r>
          </a:p>
          <a:p>
            <a:pPr algn="ctr"/>
            <a:r>
              <a:rPr lang="pt-BR" sz="1600" b="1" dirty="0">
                <a:solidFill>
                  <a:prstClr val="white"/>
                </a:solidFill>
              </a:rPr>
              <a:t>8%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54113" y="3370229"/>
            <a:ext cx="22511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prstClr val="white"/>
                </a:solidFill>
              </a:rPr>
              <a:t>Ciências sociais, negócio e direito</a:t>
            </a:r>
          </a:p>
          <a:p>
            <a:pPr algn="ctr"/>
            <a:r>
              <a:rPr lang="pt-BR" sz="2000" b="1" dirty="0">
                <a:solidFill>
                  <a:prstClr val="white"/>
                </a:solidFill>
              </a:rPr>
              <a:t>45%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483057" y="5085747"/>
            <a:ext cx="1651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prstClr val="white"/>
                </a:solidFill>
              </a:rPr>
              <a:t>Saúde e bem estar social</a:t>
            </a:r>
          </a:p>
          <a:p>
            <a:pPr algn="ctr"/>
            <a:r>
              <a:rPr lang="pt-BR" b="1" dirty="0">
                <a:solidFill>
                  <a:prstClr val="white"/>
                </a:solidFill>
              </a:rPr>
              <a:t>14%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883425" y="1830042"/>
            <a:ext cx="1236460" cy="739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51" b="1" dirty="0">
                <a:solidFill>
                  <a:prstClr val="white"/>
                </a:solidFill>
              </a:rPr>
              <a:t>Ciências, matemática e computação</a:t>
            </a:r>
          </a:p>
          <a:p>
            <a:pPr algn="ctr"/>
            <a:r>
              <a:rPr lang="pt-BR" sz="1051" b="1" dirty="0">
                <a:solidFill>
                  <a:prstClr val="white"/>
                </a:solidFill>
              </a:rPr>
              <a:t>6%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4649319" y="2588887"/>
            <a:ext cx="1236460" cy="41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51" b="1" dirty="0">
                <a:solidFill>
                  <a:prstClr val="white"/>
                </a:solidFill>
              </a:rPr>
              <a:t>Serviços</a:t>
            </a:r>
          </a:p>
          <a:p>
            <a:pPr algn="ctr"/>
            <a:r>
              <a:rPr lang="pt-BR" sz="1051" b="1" dirty="0">
                <a:solidFill>
                  <a:prstClr val="white"/>
                </a:solidFill>
              </a:rPr>
              <a:t>3%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5124234" y="3300981"/>
            <a:ext cx="990705" cy="577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51" b="1" dirty="0">
                <a:solidFill>
                  <a:prstClr val="white"/>
                </a:solidFill>
              </a:rPr>
              <a:t>Humanidades e artes</a:t>
            </a:r>
          </a:p>
          <a:p>
            <a:pPr algn="ctr"/>
            <a:r>
              <a:rPr lang="pt-BR" sz="1051" b="1" dirty="0">
                <a:solidFill>
                  <a:prstClr val="white"/>
                </a:solidFill>
              </a:rPr>
              <a:t>3%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5024362" y="3999157"/>
            <a:ext cx="990705" cy="577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51" b="1" dirty="0">
                <a:solidFill>
                  <a:prstClr val="white"/>
                </a:solidFill>
              </a:rPr>
              <a:t>Agricultura e Veterinária</a:t>
            </a:r>
          </a:p>
          <a:p>
            <a:pPr algn="ctr"/>
            <a:r>
              <a:rPr lang="pt-BR" sz="1051" b="1" dirty="0">
                <a:solidFill>
                  <a:prstClr val="white"/>
                </a:solidFill>
              </a:rPr>
              <a:t>2%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2119" y="149172"/>
            <a:ext cx="91660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Concluintes por área de conhecimento </a:t>
            </a:r>
          </a:p>
          <a:p>
            <a:pPr algn="ctr"/>
            <a:r>
              <a:rPr lang="pt-BR" sz="2000" b="1" dirty="0" smtClean="0">
                <a:solidFill>
                  <a:prstClr val="black"/>
                </a:solidFill>
              </a:rPr>
              <a:t>Brasil - 2013</a:t>
            </a:r>
            <a:endParaRPr lang="pt-BR" sz="2000" b="1" dirty="0">
              <a:solidFill>
                <a:prstClr val="black"/>
              </a:solidFill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6015067" y="3629825"/>
            <a:ext cx="3559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prstClr val="black"/>
                </a:solidFill>
              </a:rPr>
              <a:t>Total de concluintes: 2.747.635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-1989805" y="6488668"/>
            <a:ext cx="4491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dirty="0">
                <a:solidFill>
                  <a:prstClr val="black"/>
                </a:solidFill>
              </a:rPr>
              <a:t>Fonte: MEC (2013).</a:t>
            </a:r>
          </a:p>
        </p:txBody>
      </p:sp>
    </p:spTree>
    <p:extLst>
      <p:ext uri="{BB962C8B-B14F-4D97-AF65-F5344CB8AC3E}">
        <p14:creationId xmlns:p14="http://schemas.microsoft.com/office/powerpoint/2010/main" val="126198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4" b="6385"/>
          <a:stretch/>
        </p:blipFill>
        <p:spPr>
          <a:xfrm>
            <a:off x="3038636" y="1529133"/>
            <a:ext cx="6039693" cy="5244355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6300907" y="3814169"/>
            <a:ext cx="2251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prstClr val="white"/>
                </a:solidFill>
              </a:rPr>
              <a:t>Educação</a:t>
            </a:r>
          </a:p>
          <a:p>
            <a:pPr algn="ctr"/>
            <a:r>
              <a:rPr lang="pt-BR" sz="2000" b="1" dirty="0">
                <a:solidFill>
                  <a:prstClr val="white"/>
                </a:solidFill>
              </a:rPr>
              <a:t>10%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5951190" y="1904143"/>
            <a:ext cx="17714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prstClr val="white"/>
                </a:solidFill>
              </a:rPr>
              <a:t>Engenharia, produção e construção</a:t>
            </a:r>
          </a:p>
          <a:p>
            <a:pPr algn="ctr"/>
            <a:r>
              <a:rPr lang="pt-BR" sz="1600" b="1" dirty="0">
                <a:solidFill>
                  <a:prstClr val="white"/>
                </a:solidFill>
              </a:rPr>
              <a:t>12%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3546339" y="3682438"/>
            <a:ext cx="22511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prstClr val="white"/>
                </a:solidFill>
              </a:rPr>
              <a:t>Ciências sociais, negócio e direito</a:t>
            </a:r>
          </a:p>
          <a:p>
            <a:pPr algn="ctr"/>
            <a:r>
              <a:rPr lang="pt-BR" sz="2000" b="1" dirty="0">
                <a:solidFill>
                  <a:prstClr val="white"/>
                </a:solidFill>
              </a:rPr>
              <a:t>49%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6011225" y="5374109"/>
            <a:ext cx="1651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prstClr val="white"/>
                </a:solidFill>
              </a:rPr>
              <a:t>Saúde e bem estar social</a:t>
            </a:r>
          </a:p>
          <a:p>
            <a:pPr algn="ctr"/>
            <a:r>
              <a:rPr lang="pt-BR" b="1" dirty="0">
                <a:solidFill>
                  <a:prstClr val="white"/>
                </a:solidFill>
              </a:rPr>
              <a:t>12%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7550214" y="2655644"/>
            <a:ext cx="1236460" cy="739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51" b="1" dirty="0">
                <a:solidFill>
                  <a:prstClr val="white"/>
                </a:solidFill>
              </a:rPr>
              <a:t>Ciências, matemática e computação</a:t>
            </a:r>
          </a:p>
          <a:p>
            <a:pPr algn="ctr"/>
            <a:r>
              <a:rPr lang="pt-BR" sz="1051" b="1" dirty="0">
                <a:solidFill>
                  <a:prstClr val="white"/>
                </a:solidFill>
              </a:rPr>
              <a:t>5%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7907541" y="3682439"/>
            <a:ext cx="1236460" cy="41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51" b="1" dirty="0">
                <a:solidFill>
                  <a:prstClr val="white"/>
                </a:solidFill>
              </a:rPr>
              <a:t>Serviços</a:t>
            </a:r>
          </a:p>
          <a:p>
            <a:pPr algn="ctr"/>
            <a:r>
              <a:rPr lang="pt-BR" sz="1051" b="1" dirty="0">
                <a:solidFill>
                  <a:prstClr val="white"/>
                </a:solidFill>
              </a:rPr>
              <a:t>2%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8056749" y="4539417"/>
            <a:ext cx="990705" cy="577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51" b="1" dirty="0">
                <a:solidFill>
                  <a:prstClr val="white"/>
                </a:solidFill>
              </a:rPr>
              <a:t>Humanidades e artes</a:t>
            </a:r>
          </a:p>
          <a:p>
            <a:pPr algn="ctr"/>
            <a:r>
              <a:rPr lang="pt-BR" sz="1051" b="1" dirty="0">
                <a:solidFill>
                  <a:prstClr val="white"/>
                </a:solidFill>
              </a:rPr>
              <a:t>5%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7673094" y="5516888"/>
            <a:ext cx="990705" cy="577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51" b="1" dirty="0">
                <a:solidFill>
                  <a:prstClr val="white"/>
                </a:solidFill>
              </a:rPr>
              <a:t>Agricultura e Veterinária</a:t>
            </a:r>
          </a:p>
          <a:p>
            <a:pPr algn="ctr"/>
            <a:r>
              <a:rPr lang="pt-BR" sz="1051" b="1" dirty="0">
                <a:solidFill>
                  <a:prstClr val="white"/>
                </a:solidFill>
              </a:rPr>
              <a:t>3%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34959" y="3794826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prstClr val="black"/>
                </a:solidFill>
              </a:rPr>
              <a:t>Total de concluintes: 77.295</a:t>
            </a:r>
          </a:p>
        </p:txBody>
      </p:sp>
      <p:sp>
        <p:nvSpPr>
          <p:cNvPr id="30" name="CaixaDeTexto 29"/>
          <p:cNvSpPr txBox="1"/>
          <p:nvPr/>
        </p:nvSpPr>
        <p:spPr>
          <a:xfrm>
            <a:off x="-1989805" y="6488668"/>
            <a:ext cx="4491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dirty="0">
                <a:solidFill>
                  <a:prstClr val="black"/>
                </a:solidFill>
              </a:rPr>
              <a:t>Fonte: MEC (2013).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2119" y="149172"/>
            <a:ext cx="91660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Concluintes por área de conhecimento </a:t>
            </a:r>
          </a:p>
          <a:p>
            <a:pPr algn="ctr"/>
            <a:r>
              <a:rPr lang="pt-BR" sz="2000" b="1" dirty="0" smtClean="0">
                <a:solidFill>
                  <a:prstClr val="black"/>
                </a:solidFill>
              </a:rPr>
              <a:t>Santa Catarina - 2013</a:t>
            </a:r>
            <a:endParaRPr lang="pt-BR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44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o Office">
  <a:themeElements>
    <a:clrScheme name="Personalizada 1">
      <a:dk1>
        <a:srgbClr val="3D4652"/>
      </a:dk1>
      <a:lt1>
        <a:srgbClr val="FFFFFF"/>
      </a:lt1>
      <a:dk2>
        <a:srgbClr val="005826"/>
      </a:dk2>
      <a:lt2>
        <a:srgbClr val="D9FFE9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stura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ED7C27">
                <a:lumMod val="67000"/>
                <a:lumOff val="33000"/>
              </a:srgbClr>
            </a:gs>
            <a:gs pos="20000">
              <a:srgbClr val="ED7C27">
                <a:lumMod val="81000"/>
                <a:lumOff val="19000"/>
              </a:srgbClr>
            </a:gs>
            <a:gs pos="100000">
              <a:srgbClr val="EC7114"/>
            </a:gs>
          </a:gsLst>
          <a:lin ang="5400000" scaled="1"/>
          <a:tileRect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1183</TotalTime>
  <Words>1376</Words>
  <Application>Microsoft Office PowerPoint</Application>
  <PresentationFormat>Apresentação na tela (4:3)</PresentationFormat>
  <Paragraphs>199</Paragraphs>
  <Slides>24</Slides>
  <Notes>24</Notes>
  <HiddenSlides>0</HiddenSlides>
  <MMClips>0</MMClips>
  <ScaleCrop>false</ScaleCrop>
  <HeadingPairs>
    <vt:vector size="4" baseType="variant">
      <vt:variant>
        <vt:lpstr>Tema</vt:lpstr>
      </vt:variant>
      <vt:variant>
        <vt:i4>9</vt:i4>
      </vt:variant>
      <vt:variant>
        <vt:lpstr>Títulos de slides</vt:lpstr>
      </vt:variant>
      <vt:variant>
        <vt:i4>24</vt:i4>
      </vt:variant>
    </vt:vector>
  </HeadingPairs>
  <TitlesOfParts>
    <vt:vector size="33" baseType="lpstr">
      <vt:lpstr>1_Tema do Office</vt:lpstr>
      <vt:lpstr>Office Theme</vt:lpstr>
      <vt:lpstr>1_Office Theme</vt:lpstr>
      <vt:lpstr>4_Tema do Office</vt:lpstr>
      <vt:lpstr>3_Tema do Office</vt:lpstr>
      <vt:lpstr>Tema do Office</vt:lpstr>
      <vt:lpstr>6_Tema do Office</vt:lpstr>
      <vt:lpstr>2_Tema do Office</vt:lpstr>
      <vt:lpstr>7_Tema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Atuação de Mestres e Doutores por seções da CNAE – Brasil, 2010. </vt:lpstr>
      <vt:lpstr>Atuação de Mestres e Doutores por seções da CNAE – Brasil, 2010. </vt:lpstr>
      <vt:lpstr>Abrangência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KATHERINE HELENA OLIVEIRA DE MATOS</dc:creator>
  <cp:lastModifiedBy>SUSANA LUCIA GARLET</cp:lastModifiedBy>
  <cp:revision>174</cp:revision>
  <cp:lastPrinted>2015-08-04T17:22:22Z</cp:lastPrinted>
  <dcterms:created xsi:type="dcterms:W3CDTF">2015-07-27T11:22:28Z</dcterms:created>
  <dcterms:modified xsi:type="dcterms:W3CDTF">2015-08-04T20:15:12Z</dcterms:modified>
</cp:coreProperties>
</file>