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57" r:id="rId2"/>
    <p:sldId id="324" r:id="rId3"/>
    <p:sldId id="386" r:id="rId4"/>
    <p:sldId id="325" r:id="rId5"/>
    <p:sldId id="374" r:id="rId6"/>
    <p:sldId id="375" r:id="rId7"/>
    <p:sldId id="376" r:id="rId8"/>
    <p:sldId id="387" r:id="rId9"/>
    <p:sldId id="389" r:id="rId10"/>
    <p:sldId id="392" r:id="rId11"/>
    <p:sldId id="405" r:id="rId12"/>
    <p:sldId id="416" r:id="rId13"/>
    <p:sldId id="393" r:id="rId14"/>
    <p:sldId id="404" r:id="rId15"/>
    <p:sldId id="391" r:id="rId16"/>
    <p:sldId id="271" r:id="rId17"/>
    <p:sldId id="390" r:id="rId18"/>
    <p:sldId id="403" r:id="rId19"/>
    <p:sldId id="283" r:id="rId20"/>
    <p:sldId id="411" r:id="rId21"/>
    <p:sldId id="394" r:id="rId22"/>
    <p:sldId id="406" r:id="rId23"/>
    <p:sldId id="407" r:id="rId24"/>
    <p:sldId id="408" r:id="rId25"/>
    <p:sldId id="413" r:id="rId26"/>
    <p:sldId id="414" r:id="rId27"/>
    <p:sldId id="415" r:id="rId28"/>
    <p:sldId id="417" r:id="rId29"/>
    <p:sldId id="402" r:id="rId30"/>
    <p:sldId id="409" r:id="rId31"/>
    <p:sldId id="418" r:id="rId32"/>
    <p:sldId id="396" r:id="rId33"/>
    <p:sldId id="397" r:id="rId34"/>
    <p:sldId id="398" r:id="rId35"/>
    <p:sldId id="400" r:id="rId36"/>
    <p:sldId id="401" r:id="rId37"/>
    <p:sldId id="412" r:id="rId38"/>
    <p:sldId id="399" r:id="rId39"/>
    <p:sldId id="378" r:id="rId40"/>
    <p:sldId id="37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DD3C172-B5EC-4FCB-94F1-5DC84F1CF0A4}" type="slidenum">
              <a:rPr lang="en-US"/>
              <a:pPr>
                <a:defRPr/>
              </a:pPr>
              <a:t>‹nº›</a:t>
            </a:fld>
            <a:endParaRPr lang="en-US"/>
          </a:p>
        </p:txBody>
      </p:sp>
    </p:spTree>
    <p:extLst>
      <p:ext uri="{BB962C8B-B14F-4D97-AF65-F5344CB8AC3E}">
        <p14:creationId xmlns:p14="http://schemas.microsoft.com/office/powerpoint/2010/main" val="479525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42B4D4-35E3-4BD6-91D6-B9ABE40DD713}" type="slidenum">
              <a:rPr lang="en-US"/>
              <a:pPr>
                <a:defRPr/>
              </a:pPr>
              <a:t>‹nº›</a:t>
            </a:fld>
            <a:endParaRPr lang="en-US"/>
          </a:p>
        </p:txBody>
      </p:sp>
    </p:spTree>
    <p:extLst>
      <p:ext uri="{BB962C8B-B14F-4D97-AF65-F5344CB8AC3E}">
        <p14:creationId xmlns:p14="http://schemas.microsoft.com/office/powerpoint/2010/main" val="2025920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DF9D06-F59D-4453-8CFC-31FE0BD1C9E5}"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C613E3A-5274-47EC-A413-0DB694757434}"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921D88-DE30-4CB0-9689-C1D5C8B01B2E}" type="slidenum">
              <a:rPr lang="pt-BR" smtClean="0"/>
              <a:pPr fontAlgn="base">
                <a:spcBef>
                  <a:spcPct val="0"/>
                </a:spcBef>
                <a:spcAft>
                  <a:spcPct val="0"/>
                </a:spcAft>
                <a:defRPr/>
              </a:pPr>
              <a:t>22</a:t>
            </a:fld>
            <a:endParaRPr lang="pt-BR"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7DBCF-A7F7-4E02-B482-C5C277E6619A}" type="slidenum">
              <a:rPr lang="pt-BR" smtClean="0"/>
              <a:pPr fontAlgn="base">
                <a:spcBef>
                  <a:spcPct val="0"/>
                </a:spcBef>
                <a:spcAft>
                  <a:spcPct val="0"/>
                </a:spcAft>
                <a:defRPr/>
              </a:pPr>
              <a:t>23</a:t>
            </a:fld>
            <a:endParaRPr lang="pt-B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97E4B-14B0-4DBA-BDB2-AD018F60F3AC}" type="slidenum">
              <a:rPr lang="pt-BR" smtClean="0"/>
              <a:pPr fontAlgn="base">
                <a:spcBef>
                  <a:spcPct val="0"/>
                </a:spcBef>
                <a:spcAft>
                  <a:spcPct val="0"/>
                </a:spcAft>
                <a:defRPr/>
              </a:pPr>
              <a:t>24</a:t>
            </a:fld>
            <a:endParaRPr lang="pt-BR"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B67844C4-0BDB-42B9-A7DA-C123714549A3}" type="slidenum">
              <a:rPr lang="en-US" smtClean="0"/>
              <a:pPr/>
              <a:t>34</a:t>
            </a:fld>
            <a:endParaRPr lang="en-US"/>
          </a:p>
        </p:txBody>
      </p:sp>
    </p:spTree>
    <p:extLst>
      <p:ext uri="{BB962C8B-B14F-4D97-AF65-F5344CB8AC3E}">
        <p14:creationId xmlns:p14="http://schemas.microsoft.com/office/powerpoint/2010/main" val="18863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a:ln/>
        </p:spPr>
      </p:sp>
      <p:sp>
        <p:nvSpPr>
          <p:cNvPr id="45059" name="Espaço Reservado para Anotações 2"/>
          <p:cNvSpPr>
            <a:spLocks noGrp="1"/>
          </p:cNvSpPr>
          <p:nvPr>
            <p:ph type="body" idx="1"/>
          </p:nvPr>
        </p:nvSpPr>
        <p:spPr>
          <a:noFill/>
          <a:ln/>
        </p:spPr>
        <p:txBody>
          <a:bodyPr/>
          <a:lstStyle/>
          <a:p>
            <a:endParaRPr lang="pt-BR" smtClean="0"/>
          </a:p>
        </p:txBody>
      </p:sp>
      <p:sp>
        <p:nvSpPr>
          <p:cNvPr id="45060" name="Espaço Reservado para Número de Slide 3"/>
          <p:cNvSpPr>
            <a:spLocks noGrp="1"/>
          </p:cNvSpPr>
          <p:nvPr>
            <p:ph type="sldNum" sz="quarter" idx="5"/>
          </p:nvPr>
        </p:nvSpPr>
        <p:spPr>
          <a:noFill/>
        </p:spPr>
        <p:txBody>
          <a:bodyPr/>
          <a:lstStyle/>
          <a:p>
            <a:fld id="{517CEDA5-5D75-4751-A352-1D69327F8C15}" type="slidenum">
              <a:rPr lang="pt-BR" smtClean="0"/>
              <a:pPr/>
              <a:t>40</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05FABBA2-497B-40BD-90E6-41A86C9AA7E5}" type="slidenum">
              <a:rPr lang="pt-BR" smtClean="0"/>
              <a:pPr/>
              <a:t>2</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05FABBA2-497B-40BD-90E6-41A86C9AA7E5}" type="slidenum">
              <a:rPr lang="pt-BR" smtClean="0"/>
              <a:pPr/>
              <a:t>3</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ln/>
        </p:spPr>
      </p:sp>
      <p:sp>
        <p:nvSpPr>
          <p:cNvPr id="39939" name="Espaço Reservado para Anotações 2"/>
          <p:cNvSpPr>
            <a:spLocks noGrp="1"/>
          </p:cNvSpPr>
          <p:nvPr>
            <p:ph type="body" idx="1"/>
          </p:nvPr>
        </p:nvSpPr>
        <p:spPr>
          <a:noFill/>
          <a:ln/>
        </p:spPr>
        <p:txBody>
          <a:bodyPr/>
          <a:lstStyle/>
          <a:p>
            <a:endParaRPr lang="pt-BR" smtClean="0"/>
          </a:p>
        </p:txBody>
      </p:sp>
      <p:sp>
        <p:nvSpPr>
          <p:cNvPr id="39940" name="Espaço Reservado para Número de Slide 3"/>
          <p:cNvSpPr>
            <a:spLocks noGrp="1"/>
          </p:cNvSpPr>
          <p:nvPr>
            <p:ph type="sldNum" sz="quarter" idx="5"/>
          </p:nvPr>
        </p:nvSpPr>
        <p:spPr>
          <a:noFill/>
        </p:spPr>
        <p:txBody>
          <a:bodyPr/>
          <a:lstStyle/>
          <a:p>
            <a:fld id="{6843AC85-1069-4B1C-9066-383C3FF99F1A}" type="slidenum">
              <a:rPr lang="pt-BR" smtClean="0"/>
              <a:pPr/>
              <a:t>4</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918BF5-89E9-44FD-9EBD-E92018B0B1D9}" type="slidenum">
              <a:rPr lang="en-US" altLang="en-US" smtClean="0"/>
              <a:pPr eaLnBrk="1" hangingPunct="1"/>
              <a:t>10</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B43677-9B9D-429C-97AD-53400165EF58}" type="slidenum">
              <a:rPr lang="en-US" altLang="en-US" smtClean="0"/>
              <a:pPr eaLnBrk="1" hangingPunct="1"/>
              <a:t>13</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147AC-12E7-4EEF-8830-59EF67E6CBE2}" type="slidenum">
              <a:rPr lang="pt-BR" smtClean="0"/>
              <a:pPr fontAlgn="base">
                <a:spcBef>
                  <a:spcPct val="0"/>
                </a:spcBef>
                <a:spcAft>
                  <a:spcPct val="0"/>
                </a:spcAft>
                <a:defRPr/>
              </a:pPr>
              <a:t>15</a:t>
            </a:fld>
            <a:endParaRPr lang="pt-BR"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B1D986A-E2C7-462E-9726-97A22C339EE7}"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6AAB06E1-28E7-44BE-9A8E-6FD0CC54E196}" type="slidenum">
              <a:rPr lang="pt-BR" smtClean="0"/>
              <a:pPr>
                <a:defRPr/>
              </a:pPr>
              <a:t>17</a:t>
            </a:fld>
            <a:endParaRPr lang="pt-BR"/>
          </a:p>
        </p:txBody>
      </p:sp>
    </p:spTree>
    <p:extLst>
      <p:ext uri="{BB962C8B-B14F-4D97-AF65-F5344CB8AC3E}">
        <p14:creationId xmlns:p14="http://schemas.microsoft.com/office/powerpoint/2010/main" val="33275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pt-B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pt-B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pt-B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pt-B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pt-B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pt-B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pt-BR"/>
            </a:p>
          </p:txBody>
        </p:sp>
      </p:grpSp>
      <p:sp>
        <p:nvSpPr>
          <p:cNvPr id="4404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404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2771CF3-9A62-4860-AE92-40D166AD99DB}"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45F3124-5194-4D44-8ABE-EBF3FD08F47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04050" y="214313"/>
            <a:ext cx="1951038" cy="59182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150938" y="214313"/>
            <a:ext cx="5700712" cy="59182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512E1E0-9735-4E50-912C-2563042A651F}"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4B0DF8A-980B-4921-8849-F4C253BA2B35}"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5015F0C-29BC-4413-856F-BBCD5057752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48D4128-DBE1-47A2-AFBB-52F14FFE0EC1}"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053CDA0-2494-4F72-AC80-75606D022770}"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7B0FA4F-C45F-4A8E-8927-416B781ECF5B}"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17BF21A-31BD-4A3C-B06C-2E55D0B9DC5B}"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603F728-ECD3-47B6-A61A-04EC677002E0}"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57EBD51-F849-4F84-85E0-0B018B4065E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pt-BR" sz="2400">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pt-BR" sz="2400">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pt-BR" sz="2400">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pt-BR" sz="2400">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pt-BR" sz="2400">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pt-BR" sz="2400">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pt-BR" sz="240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4302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4302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CC88F601-8A52-47D8-8427-A03AEE99243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l.facebook.com/l.php?u=http://www.theguardian.com/the-report-company/2015/may/18/the-federal-university-of-abc-ufabc&amp;h=8AQH_KuyQ&amp;s=1"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838200"/>
            <a:ext cx="8001000" cy="2971800"/>
          </a:xfrm>
        </p:spPr>
        <p:txBody>
          <a:bodyPr/>
          <a:lstStyle/>
          <a:p>
            <a:pPr algn="ctr" eaLnBrk="1" hangingPunct="1">
              <a:defRPr/>
            </a:pPr>
            <a:r>
              <a:rPr lang="pt-BR"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UNIVERSITY IN TIMES OF CULTURAL </a:t>
            </a:r>
            <a: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SHOCK</a:t>
            </a:r>
            <a:r>
              <a:rPr lang="en-US" b="1" dirty="0" smtClean="0">
                <a:effectLst>
                  <a:outerShdw blurRad="38100" dist="38100" dir="2700000" algn="tl">
                    <a:srgbClr val="C0C0C0"/>
                  </a:outerShdw>
                </a:effectLst>
                <a:latin typeface="Book Antiqua" pitchFamily="18" charset="0"/>
              </a:rPr>
              <a:t/>
            </a:r>
            <a:br>
              <a:rPr lang="en-US" b="1" dirty="0" smtClean="0">
                <a:effectLst>
                  <a:outerShdw blurRad="38100" dist="38100" dir="2700000" algn="tl">
                    <a:srgbClr val="C0C0C0"/>
                  </a:outerShdw>
                </a:effectLst>
                <a:latin typeface="Book Antiqua" pitchFamily="18" charset="0"/>
              </a:rPr>
            </a:br>
            <a:endParaRPr lang="en-US" sz="3600" b="1" dirty="0" smtClean="0">
              <a:effectLst>
                <a:outerShdw blurRad="38100" dist="38100" dir="2700000" algn="tl">
                  <a:srgbClr val="C0C0C0"/>
                </a:outerShdw>
              </a:effectLst>
              <a:latin typeface="Book Antiqua" pitchFamily="18" charset="0"/>
            </a:endParaRPr>
          </a:p>
        </p:txBody>
      </p:sp>
      <p:sp>
        <p:nvSpPr>
          <p:cNvPr id="3075" name="Text Box 4"/>
          <p:cNvSpPr txBox="1">
            <a:spLocks noChangeArrowheads="1"/>
          </p:cNvSpPr>
          <p:nvPr/>
        </p:nvSpPr>
        <p:spPr bwMode="auto">
          <a:xfrm>
            <a:off x="3810000" y="3962400"/>
            <a:ext cx="2334293" cy="461665"/>
          </a:xfrm>
          <a:prstGeom prst="rect">
            <a:avLst/>
          </a:prstGeom>
          <a:noFill/>
          <a:ln w="9525">
            <a:noFill/>
            <a:miter lim="800000"/>
            <a:headEnd/>
            <a:tailEnd/>
          </a:ln>
        </p:spPr>
        <p:txBody>
          <a:bodyPr wrap="none">
            <a:spAutoFit/>
          </a:bodyPr>
          <a:lstStyle/>
          <a:p>
            <a:r>
              <a:rPr lang="en-US" sz="2400" dirty="0" err="1">
                <a:latin typeface="Comic Sans MS" pitchFamily="66" charset="0"/>
              </a:rPr>
              <a:t>Luiz</a:t>
            </a:r>
            <a:r>
              <a:rPr lang="en-US" sz="2400" dirty="0">
                <a:latin typeface="Comic Sans MS" pitchFamily="66" charset="0"/>
              </a:rPr>
              <a:t> </a:t>
            </a:r>
            <a:r>
              <a:rPr lang="en-US" sz="2400" dirty="0" err="1" smtClean="0">
                <a:latin typeface="Comic Sans MS" pitchFamily="66" charset="0"/>
              </a:rPr>
              <a:t>Bevilacqua</a:t>
            </a:r>
            <a:endParaRPr lang="en-US" sz="2400" dirty="0">
              <a:latin typeface="Comic Sans MS" pitchFamily="66" charset="0"/>
            </a:endParaRPr>
          </a:p>
        </p:txBody>
      </p:sp>
      <p:sp>
        <p:nvSpPr>
          <p:cNvPr id="5" name="CaixaDeTexto 4"/>
          <p:cNvSpPr txBox="1"/>
          <p:nvPr/>
        </p:nvSpPr>
        <p:spPr>
          <a:xfrm>
            <a:off x="4343400" y="5334000"/>
            <a:ext cx="4648200" cy="707886"/>
          </a:xfrm>
          <a:prstGeom prst="rect">
            <a:avLst/>
          </a:prstGeom>
          <a:noFill/>
        </p:spPr>
        <p:txBody>
          <a:bodyPr wrap="square" rtlCol="0">
            <a:spAutoFit/>
          </a:bodyPr>
          <a:lstStyle/>
          <a:p>
            <a:r>
              <a:rPr lang="en-US" sz="2000" b="1" dirty="0" smtClean="0">
                <a:latin typeface="Comic Sans MS" pitchFamily="66" charset="0"/>
              </a:rPr>
              <a:t>COLÓQUIO - IF-UFRJ</a:t>
            </a:r>
          </a:p>
          <a:p>
            <a:r>
              <a:rPr lang="en-US" sz="2000" b="1" dirty="0" smtClean="0">
                <a:latin typeface="Comic Sans MS" pitchFamily="66" charset="0"/>
              </a:rPr>
              <a:t>JUNE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ta para a esquerda e para a direita 6"/>
          <p:cNvSpPr/>
          <p:nvPr/>
        </p:nvSpPr>
        <p:spPr>
          <a:xfrm>
            <a:off x="2286000" y="4343400"/>
            <a:ext cx="4548188" cy="419100"/>
          </a:xfrm>
          <a:prstGeom prst="leftRightArrow">
            <a:avLst/>
          </a:prstGeom>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omic Sans MS" pitchFamily="66" charset="0"/>
            </a:endParaRPr>
          </a:p>
        </p:txBody>
      </p:sp>
      <p:sp>
        <p:nvSpPr>
          <p:cNvPr id="7172" name="Text Box 3"/>
          <p:cNvSpPr txBox="1">
            <a:spLocks noChangeArrowheads="1"/>
          </p:cNvSpPr>
          <p:nvPr/>
        </p:nvSpPr>
        <p:spPr bwMode="auto">
          <a:xfrm rot="-2094710">
            <a:off x="875410" y="2364066"/>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mic Sans MS" pitchFamily="66" charset="0"/>
              </a:rPr>
              <a:t>Mechanics</a:t>
            </a:r>
            <a:endParaRPr lang="en-US" altLang="en-US">
              <a:latin typeface="Comic Sans MS" pitchFamily="66" charset="0"/>
              <a:cs typeface="Arial" charset="0"/>
            </a:endParaRPr>
          </a:p>
        </p:txBody>
      </p:sp>
      <p:sp>
        <p:nvSpPr>
          <p:cNvPr id="7173" name="Text Box 4"/>
          <p:cNvSpPr txBox="1">
            <a:spLocks noChangeArrowheads="1"/>
          </p:cNvSpPr>
          <p:nvPr/>
        </p:nvSpPr>
        <p:spPr bwMode="auto">
          <a:xfrm rot="2992756">
            <a:off x="1378241" y="3017322"/>
            <a:ext cx="1220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mic Sans MS" pitchFamily="66" charset="0"/>
                <a:cs typeface="Arial" charset="0"/>
              </a:rPr>
              <a:t>Electrical</a:t>
            </a:r>
          </a:p>
        </p:txBody>
      </p:sp>
      <p:sp>
        <p:nvSpPr>
          <p:cNvPr id="7174" name="Text Box 5"/>
          <p:cNvSpPr txBox="1">
            <a:spLocks noChangeArrowheads="1"/>
          </p:cNvSpPr>
          <p:nvPr/>
        </p:nvSpPr>
        <p:spPr bwMode="auto">
          <a:xfrm rot="-806291">
            <a:off x="969153" y="3464203"/>
            <a:ext cx="627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mic Sans MS" pitchFamily="66" charset="0"/>
              </a:rPr>
              <a:t>Civil</a:t>
            </a:r>
          </a:p>
        </p:txBody>
      </p:sp>
      <p:sp>
        <p:nvSpPr>
          <p:cNvPr id="7175" name="Text Box 6"/>
          <p:cNvSpPr txBox="1">
            <a:spLocks noChangeArrowheads="1"/>
          </p:cNvSpPr>
          <p:nvPr/>
        </p:nvSpPr>
        <p:spPr bwMode="auto">
          <a:xfrm rot="-1606528">
            <a:off x="1321931" y="3808691"/>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mic Sans MS" pitchFamily="66" charset="0"/>
              </a:rPr>
              <a:t>Materials</a:t>
            </a:r>
          </a:p>
        </p:txBody>
      </p:sp>
      <p:sp>
        <p:nvSpPr>
          <p:cNvPr id="7176" name="Text Box 7"/>
          <p:cNvSpPr txBox="1">
            <a:spLocks noChangeArrowheads="1"/>
          </p:cNvSpPr>
          <p:nvPr/>
        </p:nvSpPr>
        <p:spPr bwMode="auto">
          <a:xfrm rot="-1792015">
            <a:off x="6705600" y="21336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mic Sans MS" pitchFamily="66" charset="0"/>
                <a:cs typeface="Arial" charset="0"/>
              </a:rPr>
              <a:t>Physics</a:t>
            </a:r>
          </a:p>
        </p:txBody>
      </p:sp>
      <p:sp>
        <p:nvSpPr>
          <p:cNvPr id="7177" name="Text Box 8"/>
          <p:cNvSpPr txBox="1">
            <a:spLocks noChangeArrowheads="1"/>
          </p:cNvSpPr>
          <p:nvPr/>
        </p:nvSpPr>
        <p:spPr bwMode="auto">
          <a:xfrm rot="1766310">
            <a:off x="6811967" y="2970491"/>
            <a:ext cx="1279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latin typeface="Comic Sans MS" pitchFamily="66" charset="0"/>
              </a:rPr>
              <a:t>Chemistry</a:t>
            </a:r>
            <a:endParaRPr lang="en-US" altLang="en-US" dirty="0">
              <a:latin typeface="Comic Sans MS" pitchFamily="66" charset="0"/>
              <a:cs typeface="Arial" charset="0"/>
            </a:endParaRPr>
          </a:p>
        </p:txBody>
      </p:sp>
      <p:sp>
        <p:nvSpPr>
          <p:cNvPr id="7178" name="Text Box 9"/>
          <p:cNvSpPr txBox="1">
            <a:spLocks noChangeArrowheads="1"/>
          </p:cNvSpPr>
          <p:nvPr/>
        </p:nvSpPr>
        <p:spPr bwMode="auto">
          <a:xfrm rot="-835012">
            <a:off x="6700882" y="3351491"/>
            <a:ext cx="94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mic Sans MS" pitchFamily="66" charset="0"/>
              </a:rPr>
              <a:t>Biology</a:t>
            </a:r>
          </a:p>
        </p:txBody>
      </p:sp>
      <p:sp>
        <p:nvSpPr>
          <p:cNvPr id="7179" name="Oval 10"/>
          <p:cNvSpPr>
            <a:spLocks noChangeArrowheads="1"/>
          </p:cNvSpPr>
          <p:nvPr/>
        </p:nvSpPr>
        <p:spPr bwMode="auto">
          <a:xfrm>
            <a:off x="6477000" y="1981200"/>
            <a:ext cx="16764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en-US">
              <a:latin typeface="Comic Sans MS" pitchFamily="66" charset="0"/>
            </a:endParaRPr>
          </a:p>
        </p:txBody>
      </p:sp>
      <p:sp>
        <p:nvSpPr>
          <p:cNvPr id="7180" name="Oval 11"/>
          <p:cNvSpPr>
            <a:spLocks noChangeArrowheads="1"/>
          </p:cNvSpPr>
          <p:nvPr/>
        </p:nvSpPr>
        <p:spPr bwMode="auto">
          <a:xfrm>
            <a:off x="914400" y="2057400"/>
            <a:ext cx="16764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en-US">
              <a:latin typeface="Comic Sans MS" pitchFamily="66" charset="0"/>
            </a:endParaRPr>
          </a:p>
        </p:txBody>
      </p:sp>
      <p:sp>
        <p:nvSpPr>
          <p:cNvPr id="7181" name="AutoShape 12"/>
          <p:cNvSpPr>
            <a:spLocks noChangeArrowheads="1"/>
          </p:cNvSpPr>
          <p:nvPr/>
        </p:nvSpPr>
        <p:spPr bwMode="auto">
          <a:xfrm rot="4714211">
            <a:off x="2019301" y="3598862"/>
            <a:ext cx="24384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763 h 21600"/>
              <a:gd name="T14" fmla="*/ 20577 w 21600"/>
              <a:gd name="T15" fmla="*/ 8395 h 21600"/>
            </a:gdLst>
            <a:ahLst/>
            <a:cxnLst>
              <a:cxn ang="T8">
                <a:pos x="T0" y="T1"/>
              </a:cxn>
              <a:cxn ang="T9">
                <a:pos x="T2" y="T3"/>
              </a:cxn>
              <a:cxn ang="T10">
                <a:pos x="T4" y="T5"/>
              </a:cxn>
              <a:cxn ang="T11">
                <a:pos x="T6" y="T7"/>
              </a:cxn>
            </a:cxnLst>
            <a:rect l="T12" t="T13" r="T14" b="T15"/>
            <a:pathLst>
              <a:path w="21600" h="21600">
                <a:moveTo>
                  <a:pt x="21600" y="6079"/>
                </a:moveTo>
                <a:lnTo>
                  <a:pt x="18915" y="0"/>
                </a:lnTo>
                <a:lnTo>
                  <a:pt x="18915" y="3763"/>
                </a:lnTo>
                <a:lnTo>
                  <a:pt x="12427" y="3763"/>
                </a:lnTo>
                <a:cubicBezTo>
                  <a:pt x="5564" y="3763"/>
                  <a:pt x="0" y="7522"/>
                  <a:pt x="0" y="12158"/>
                </a:cubicBezTo>
                <a:lnTo>
                  <a:pt x="0" y="21600"/>
                </a:lnTo>
                <a:lnTo>
                  <a:pt x="4734" y="21600"/>
                </a:lnTo>
                <a:lnTo>
                  <a:pt x="4734" y="12158"/>
                </a:lnTo>
                <a:cubicBezTo>
                  <a:pt x="4734" y="10080"/>
                  <a:pt x="8178" y="8395"/>
                  <a:pt x="12427" y="8395"/>
                </a:cubicBezTo>
                <a:lnTo>
                  <a:pt x="18915" y="8395"/>
                </a:lnTo>
                <a:lnTo>
                  <a:pt x="18915"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latin typeface="Comic Sans MS" pitchFamily="66" charset="0"/>
            </a:endParaRPr>
          </a:p>
        </p:txBody>
      </p:sp>
      <p:sp>
        <p:nvSpPr>
          <p:cNvPr id="7182" name="AutoShape 13"/>
          <p:cNvSpPr>
            <a:spLocks noChangeArrowheads="1"/>
          </p:cNvSpPr>
          <p:nvPr/>
        </p:nvSpPr>
        <p:spPr bwMode="auto">
          <a:xfrm rot="16885789" flipH="1">
            <a:off x="4532313" y="3598862"/>
            <a:ext cx="24384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763 h 21600"/>
              <a:gd name="T14" fmla="*/ 20577 w 21600"/>
              <a:gd name="T15" fmla="*/ 8395 h 21600"/>
            </a:gdLst>
            <a:ahLst/>
            <a:cxnLst>
              <a:cxn ang="T8">
                <a:pos x="T0" y="T1"/>
              </a:cxn>
              <a:cxn ang="T9">
                <a:pos x="T2" y="T3"/>
              </a:cxn>
              <a:cxn ang="T10">
                <a:pos x="T4" y="T5"/>
              </a:cxn>
              <a:cxn ang="T11">
                <a:pos x="T6" y="T7"/>
              </a:cxn>
            </a:cxnLst>
            <a:rect l="T12" t="T13" r="T14" b="T15"/>
            <a:pathLst>
              <a:path w="21600" h="21600">
                <a:moveTo>
                  <a:pt x="21600" y="6079"/>
                </a:moveTo>
                <a:lnTo>
                  <a:pt x="18915" y="0"/>
                </a:lnTo>
                <a:lnTo>
                  <a:pt x="18915" y="3763"/>
                </a:lnTo>
                <a:lnTo>
                  <a:pt x="12427" y="3763"/>
                </a:lnTo>
                <a:cubicBezTo>
                  <a:pt x="5564" y="3763"/>
                  <a:pt x="0" y="7522"/>
                  <a:pt x="0" y="12158"/>
                </a:cubicBezTo>
                <a:lnTo>
                  <a:pt x="0" y="21600"/>
                </a:lnTo>
                <a:lnTo>
                  <a:pt x="4734" y="21600"/>
                </a:lnTo>
                <a:lnTo>
                  <a:pt x="4734" y="12158"/>
                </a:lnTo>
                <a:cubicBezTo>
                  <a:pt x="4734" y="10080"/>
                  <a:pt x="8178" y="8395"/>
                  <a:pt x="12427" y="8395"/>
                </a:cubicBezTo>
                <a:lnTo>
                  <a:pt x="18915" y="8395"/>
                </a:lnTo>
                <a:lnTo>
                  <a:pt x="18915"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latin typeface="Comic Sans MS" pitchFamily="66" charset="0"/>
            </a:endParaRPr>
          </a:p>
        </p:txBody>
      </p:sp>
      <p:sp>
        <p:nvSpPr>
          <p:cNvPr id="7183" name="Text Box 14"/>
          <p:cNvSpPr txBox="1">
            <a:spLocks noChangeArrowheads="1"/>
          </p:cNvSpPr>
          <p:nvPr/>
        </p:nvSpPr>
        <p:spPr bwMode="auto">
          <a:xfrm>
            <a:off x="3276600" y="54102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omic Sans MS" pitchFamily="66" charset="0"/>
                <a:cs typeface="Arial" charset="0"/>
              </a:rPr>
              <a:t>NEW SCIENCE </a:t>
            </a:r>
          </a:p>
          <a:p>
            <a:pPr eaLnBrk="1" hangingPunct="1">
              <a:spcBef>
                <a:spcPct val="50000"/>
              </a:spcBef>
            </a:pPr>
            <a:r>
              <a:rPr lang="en-US" altLang="en-US">
                <a:latin typeface="Comic Sans MS" pitchFamily="66" charset="0"/>
                <a:cs typeface="Arial" charset="0"/>
              </a:rPr>
              <a:t>NEW TECHNOLOGY</a:t>
            </a:r>
          </a:p>
        </p:txBody>
      </p:sp>
      <p:sp>
        <p:nvSpPr>
          <p:cNvPr id="7184" name="Oval 15"/>
          <p:cNvSpPr>
            <a:spLocks noChangeArrowheads="1"/>
          </p:cNvSpPr>
          <p:nvPr/>
        </p:nvSpPr>
        <p:spPr bwMode="auto">
          <a:xfrm>
            <a:off x="2819400" y="5191125"/>
            <a:ext cx="3352800" cy="12096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en-US">
              <a:latin typeface="Comic Sans MS" pitchFamily="66" charset="0"/>
            </a:endParaRPr>
          </a:p>
        </p:txBody>
      </p:sp>
      <p:sp>
        <p:nvSpPr>
          <p:cNvPr id="7185" name="Oval 16"/>
          <p:cNvSpPr>
            <a:spLocks noChangeArrowheads="1"/>
          </p:cNvSpPr>
          <p:nvPr/>
        </p:nvSpPr>
        <p:spPr bwMode="auto">
          <a:xfrm>
            <a:off x="3657600" y="1828800"/>
            <a:ext cx="16764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en-US">
              <a:latin typeface="Comic Sans MS" pitchFamily="66" charset="0"/>
            </a:endParaRPr>
          </a:p>
        </p:txBody>
      </p:sp>
      <p:sp>
        <p:nvSpPr>
          <p:cNvPr id="7186" name="Text Box 17"/>
          <p:cNvSpPr txBox="1">
            <a:spLocks noChangeArrowheads="1"/>
          </p:cNvSpPr>
          <p:nvPr/>
        </p:nvSpPr>
        <p:spPr bwMode="auto">
          <a:xfrm rot="1660006">
            <a:off x="3962400" y="2286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latin typeface="Comic Sans MS" pitchFamily="66" charset="0"/>
              </a:rPr>
              <a:t>Anthrop.</a:t>
            </a:r>
          </a:p>
        </p:txBody>
      </p:sp>
      <p:sp>
        <p:nvSpPr>
          <p:cNvPr id="7187" name="Text Box 18"/>
          <p:cNvSpPr txBox="1">
            <a:spLocks noChangeArrowheads="1"/>
          </p:cNvSpPr>
          <p:nvPr/>
        </p:nvSpPr>
        <p:spPr bwMode="auto">
          <a:xfrm rot="806291">
            <a:off x="3962400" y="265112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latin typeface="Comic Sans MS" pitchFamily="66" charset="0"/>
              </a:rPr>
              <a:t>Sociology</a:t>
            </a:r>
          </a:p>
        </p:txBody>
      </p:sp>
      <p:sp>
        <p:nvSpPr>
          <p:cNvPr id="7188" name="Text Box 19"/>
          <p:cNvSpPr txBox="1">
            <a:spLocks noChangeArrowheads="1"/>
          </p:cNvSpPr>
          <p:nvPr/>
        </p:nvSpPr>
        <p:spPr bwMode="auto">
          <a:xfrm rot="3312652">
            <a:off x="4114007" y="3505993"/>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latin typeface="Comic Sans MS" pitchFamily="66" charset="0"/>
              </a:rPr>
              <a:t>Law</a:t>
            </a:r>
          </a:p>
        </p:txBody>
      </p:sp>
      <p:sp>
        <p:nvSpPr>
          <p:cNvPr id="7189" name="Text Box 20"/>
          <p:cNvSpPr txBox="1">
            <a:spLocks noChangeArrowheads="1"/>
          </p:cNvSpPr>
          <p:nvPr/>
        </p:nvSpPr>
        <p:spPr bwMode="auto">
          <a:xfrm rot="-2102034">
            <a:off x="4038600" y="3886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latin typeface="Comic Sans MS" pitchFamily="66" charset="0"/>
              </a:rPr>
              <a:t>Pol.Sci.</a:t>
            </a:r>
          </a:p>
        </p:txBody>
      </p:sp>
      <p:sp>
        <p:nvSpPr>
          <p:cNvPr id="7190" name="Text Box 21"/>
          <p:cNvSpPr txBox="1">
            <a:spLocks noChangeArrowheads="1"/>
          </p:cNvSpPr>
          <p:nvPr/>
        </p:nvSpPr>
        <p:spPr bwMode="auto">
          <a:xfrm rot="1567357">
            <a:off x="6892768" y="3889653"/>
            <a:ext cx="984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omic Sans MS" pitchFamily="66" charset="0"/>
              </a:rPr>
              <a:t>Astron.</a:t>
            </a:r>
          </a:p>
        </p:txBody>
      </p:sp>
      <p:sp>
        <p:nvSpPr>
          <p:cNvPr id="7191" name="AutoShape 22"/>
          <p:cNvSpPr>
            <a:spLocks noChangeArrowheads="1"/>
          </p:cNvSpPr>
          <p:nvPr/>
        </p:nvSpPr>
        <p:spPr bwMode="auto">
          <a:xfrm>
            <a:off x="4419600" y="4495800"/>
            <a:ext cx="304800" cy="685800"/>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en-US">
              <a:latin typeface="Comic Sans MS" pitchFamily="66" charset="0"/>
            </a:endParaRPr>
          </a:p>
        </p:txBody>
      </p:sp>
      <p:sp>
        <p:nvSpPr>
          <p:cNvPr id="7192" name="Text Box 18"/>
          <p:cNvSpPr txBox="1">
            <a:spLocks noChangeArrowheads="1"/>
          </p:cNvSpPr>
          <p:nvPr/>
        </p:nvSpPr>
        <p:spPr bwMode="auto">
          <a:xfrm rot="178395">
            <a:off x="3890963" y="3133725"/>
            <a:ext cx="1446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latin typeface="Comic Sans MS" pitchFamily="66" charset="0"/>
              </a:rPr>
              <a:t>Economics</a:t>
            </a:r>
          </a:p>
        </p:txBody>
      </p:sp>
      <p:sp>
        <p:nvSpPr>
          <p:cNvPr id="2" name="Seta para a esquerda e para a direita 1"/>
          <p:cNvSpPr/>
          <p:nvPr/>
        </p:nvSpPr>
        <p:spPr>
          <a:xfrm>
            <a:off x="2571750" y="2286000"/>
            <a:ext cx="108585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omic Sans MS" pitchFamily="66" charset="0"/>
            </a:endParaRPr>
          </a:p>
        </p:txBody>
      </p:sp>
      <p:sp>
        <p:nvSpPr>
          <p:cNvPr id="25" name="Seta para a esquerda e para a direita 24"/>
          <p:cNvSpPr/>
          <p:nvPr/>
        </p:nvSpPr>
        <p:spPr>
          <a:xfrm>
            <a:off x="5391150" y="2362200"/>
            <a:ext cx="108585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omic Sans MS" pitchFamily="66" charset="0"/>
            </a:endParaRPr>
          </a:p>
        </p:txBody>
      </p:sp>
      <p:sp>
        <p:nvSpPr>
          <p:cNvPr id="4" name="Espaço Reservado para Número de Slide 3"/>
          <p:cNvSpPr>
            <a:spLocks noGrp="1"/>
          </p:cNvSpPr>
          <p:nvPr>
            <p:ph type="sldNum" sz="quarter" idx="12"/>
          </p:nvPr>
        </p:nvSpPr>
        <p:spPr/>
        <p:txBody>
          <a:bodyPr/>
          <a:lstStyle/>
          <a:p>
            <a:pPr>
              <a:defRPr/>
            </a:pPr>
            <a:fld id="{0B82853F-9DD6-4F33-BD45-80780FC44D8F}" type="slidenum">
              <a:rPr lang="en-US" smtClean="0">
                <a:latin typeface="Comic Sans MS" pitchFamily="66" charset="0"/>
              </a:rPr>
              <a:pPr>
                <a:defRPr/>
              </a:pPr>
              <a:t>10</a:t>
            </a:fld>
            <a:endParaRPr lang="en-US">
              <a:latin typeface="Comic Sans MS" pitchFamily="66" charset="0"/>
            </a:endParaRPr>
          </a:p>
        </p:txBody>
      </p:sp>
      <p:sp>
        <p:nvSpPr>
          <p:cNvPr id="28" name="Rectangle 2"/>
          <p:cNvSpPr>
            <a:spLocks noGrp="1" noChangeArrowheads="1"/>
          </p:cNvSpPr>
          <p:nvPr>
            <p:ph type="title"/>
          </p:nvPr>
        </p:nvSpPr>
        <p:spPr>
          <a:xfrm>
            <a:off x="1192564" y="381000"/>
            <a:ext cx="7785100" cy="909452"/>
          </a:xfrm>
        </p:spPr>
        <p:txBody>
          <a:bodyPr/>
          <a:lstStyle/>
          <a:p>
            <a:pPr eaLnBrk="1" hangingPunct="1">
              <a:defRPr/>
            </a:pPr>
            <a:r>
              <a:rPr lang="en-US" sz="4000" b="1" cap="all" dirty="0" err="1"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BaRRIERS</a:t>
            </a:r>
            <a:r>
              <a:rPr lang="en-US" sz="4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 HAVE COLLAPSED</a:t>
            </a:r>
          </a:p>
        </p:txBody>
      </p:sp>
    </p:spTree>
    <p:extLst>
      <p:ext uri="{BB962C8B-B14F-4D97-AF65-F5344CB8AC3E}">
        <p14:creationId xmlns:p14="http://schemas.microsoft.com/office/powerpoint/2010/main" val="38147051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31938" y="323839"/>
            <a:ext cx="7002462" cy="1462087"/>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t>THE UFABC PROJECT</a:t>
            </a:r>
            <a:br>
              <a:rPr kumimoji="0" lang="en-US" sz="44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br>
            <a:r>
              <a:rPr kumimoji="0" lang="en-US" sz="28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t>antecedents</a:t>
            </a:r>
            <a:endParaRPr kumimoji="0" lang="en-US" sz="44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endParaRPr>
          </a:p>
        </p:txBody>
      </p:sp>
      <p:sp>
        <p:nvSpPr>
          <p:cNvPr id="3" name="CaixaDeTexto 2"/>
          <p:cNvSpPr txBox="1"/>
          <p:nvPr/>
        </p:nvSpPr>
        <p:spPr>
          <a:xfrm>
            <a:off x="928662" y="2726478"/>
            <a:ext cx="7429552" cy="2677656"/>
          </a:xfrm>
          <a:prstGeom prst="rect">
            <a:avLst/>
          </a:prstGeom>
          <a:noFill/>
        </p:spPr>
        <p:txBody>
          <a:bodyPr wrap="square" rtlCol="0">
            <a:spAutoFit/>
          </a:bodyPr>
          <a:lstStyle/>
          <a:p>
            <a:pPr>
              <a:buFont typeface="Wingdings" pitchFamily="2" charset="2"/>
              <a:buChar char="Ø"/>
            </a:pPr>
            <a:r>
              <a:rPr lang="en-US" sz="2400" dirty="0" smtClean="0">
                <a:latin typeface="Comic Sans MS" pitchFamily="66" charset="0"/>
              </a:rPr>
              <a:t>The </a:t>
            </a:r>
            <a:r>
              <a:rPr lang="en-US" sz="2400" dirty="0" err="1" smtClean="0">
                <a:latin typeface="Comic Sans MS" pitchFamily="66" charset="0"/>
              </a:rPr>
              <a:t>Angra</a:t>
            </a:r>
            <a:r>
              <a:rPr lang="en-US" sz="2400" dirty="0" smtClean="0">
                <a:latin typeface="Comic Sans MS" pitchFamily="66" charset="0"/>
              </a:rPr>
              <a:t> manifesto</a:t>
            </a:r>
          </a:p>
          <a:p>
            <a:pPr>
              <a:buFont typeface="Wingdings" pitchFamily="2" charset="2"/>
              <a:buChar char="Ø"/>
            </a:pPr>
            <a:endParaRPr lang="en-US" sz="2400" dirty="0" smtClean="0">
              <a:latin typeface="Comic Sans MS" pitchFamily="66" charset="0"/>
            </a:endParaRPr>
          </a:p>
          <a:p>
            <a:pPr>
              <a:buFont typeface="Wingdings" pitchFamily="2" charset="2"/>
              <a:buChar char="Ø"/>
            </a:pPr>
            <a:r>
              <a:rPr lang="en-US" sz="2400" dirty="0" smtClean="0">
                <a:latin typeface="Comic Sans MS" pitchFamily="66" charset="0"/>
              </a:rPr>
              <a:t>The UFRJ Campus II initiative</a:t>
            </a:r>
          </a:p>
          <a:p>
            <a:pPr>
              <a:buFont typeface="Wingdings" pitchFamily="2" charset="2"/>
              <a:buChar char="Ø"/>
            </a:pPr>
            <a:endParaRPr lang="en-US" sz="2400" dirty="0" smtClean="0">
              <a:latin typeface="Comic Sans MS" pitchFamily="66" charset="0"/>
            </a:endParaRPr>
          </a:p>
          <a:p>
            <a:pPr>
              <a:buFont typeface="Wingdings" pitchFamily="2" charset="2"/>
              <a:buChar char="Ø"/>
            </a:pPr>
            <a:r>
              <a:rPr lang="en-US" sz="2400" dirty="0" smtClean="0">
                <a:latin typeface="Comic Sans MS" pitchFamily="66" charset="0"/>
              </a:rPr>
              <a:t>The ABC document on higher education: </a:t>
            </a:r>
            <a:r>
              <a:rPr lang="en-US" sz="2400" u="sng" dirty="0" smtClean="0">
                <a:latin typeface="Comic Sans MS" pitchFamily="66" charset="0"/>
              </a:rPr>
              <a:t>“</a:t>
            </a:r>
            <a:r>
              <a:rPr lang="en-US" sz="2400" u="sng" dirty="0" err="1" smtClean="0">
                <a:latin typeface="Comic Sans MS" pitchFamily="66" charset="0"/>
              </a:rPr>
              <a:t>Subsidios</a:t>
            </a:r>
            <a:r>
              <a:rPr lang="en-US" sz="2400" u="sng" dirty="0" smtClean="0">
                <a:latin typeface="Comic Sans MS" pitchFamily="66" charset="0"/>
              </a:rPr>
              <a:t> </a:t>
            </a:r>
            <a:r>
              <a:rPr lang="en-US" sz="2400" u="sng" dirty="0" err="1" smtClean="0">
                <a:latin typeface="Comic Sans MS" pitchFamily="66" charset="0"/>
              </a:rPr>
              <a:t>para</a:t>
            </a:r>
            <a:r>
              <a:rPr lang="en-US" sz="2400" u="sng" dirty="0" smtClean="0">
                <a:latin typeface="Comic Sans MS" pitchFamily="66" charset="0"/>
              </a:rPr>
              <a:t> a </a:t>
            </a:r>
            <a:r>
              <a:rPr lang="en-US" sz="2400" u="sng" dirty="0" err="1">
                <a:latin typeface="Comic Sans MS" pitchFamily="66" charset="0"/>
              </a:rPr>
              <a:t>R</a:t>
            </a:r>
            <a:r>
              <a:rPr lang="en-US" sz="2400" u="sng" dirty="0" err="1" smtClean="0">
                <a:latin typeface="Comic Sans MS" pitchFamily="66" charset="0"/>
              </a:rPr>
              <a:t>eforma</a:t>
            </a:r>
            <a:r>
              <a:rPr lang="en-US" sz="2400" u="sng" dirty="0" smtClean="0">
                <a:latin typeface="Comic Sans MS" pitchFamily="66" charset="0"/>
              </a:rPr>
              <a:t> do </a:t>
            </a:r>
            <a:r>
              <a:rPr lang="en-US" sz="2400" u="sng" dirty="0" err="1" smtClean="0">
                <a:latin typeface="Comic Sans MS" pitchFamily="66" charset="0"/>
              </a:rPr>
              <a:t>Ensino</a:t>
            </a:r>
            <a:r>
              <a:rPr lang="en-US" sz="2400" u="sng" dirty="0" smtClean="0">
                <a:latin typeface="Comic Sans MS" pitchFamily="66" charset="0"/>
              </a:rPr>
              <a:t> Superior”</a:t>
            </a:r>
          </a:p>
          <a:p>
            <a:r>
              <a:rPr lang="en-US" sz="2400" dirty="0" smtClean="0">
                <a:latin typeface="Comic Sans MS" pitchFamily="66" charset="0"/>
              </a:rPr>
              <a:t> </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31938" y="323839"/>
            <a:ext cx="7002462" cy="1462087"/>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t>THE UFABC PROJECT</a:t>
            </a:r>
            <a:br>
              <a:rPr kumimoji="0" lang="en-US" sz="44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br>
            <a:r>
              <a:rPr kumimoji="0" lang="en-US" sz="28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t>Ethos and academic</a:t>
            </a:r>
            <a:r>
              <a:rPr kumimoji="0" lang="en-US" sz="2800" b="1" i="0" u="none" strike="noStrike" kern="0" cap="all" spc="0" normalizeH="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rPr>
              <a:t> structure</a:t>
            </a:r>
            <a:endParaRPr kumimoji="0" lang="en-US" sz="4400" b="1" i="0" u="none" strike="noStrike" kern="0" cap="all" spc="0" normalizeH="0" baseline="0" noProof="0"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Comic Sans MS" pitchFamily="66" charset="0"/>
              <a:ea typeface="+mj-ea"/>
              <a:cs typeface="+mj-cs"/>
            </a:endParaRPr>
          </a:p>
        </p:txBody>
      </p:sp>
      <p:sp>
        <p:nvSpPr>
          <p:cNvPr id="3" name="CaixaDeTexto 2"/>
          <p:cNvSpPr txBox="1"/>
          <p:nvPr/>
        </p:nvSpPr>
        <p:spPr>
          <a:xfrm>
            <a:off x="928662" y="2060848"/>
            <a:ext cx="7429552" cy="4832092"/>
          </a:xfrm>
          <a:prstGeom prst="rect">
            <a:avLst/>
          </a:prstGeom>
          <a:noFill/>
        </p:spPr>
        <p:txBody>
          <a:bodyPr wrap="square" rtlCol="0">
            <a:spAutoFit/>
          </a:bodyPr>
          <a:lstStyle/>
          <a:p>
            <a:r>
              <a:rPr lang="en-US" sz="2200" u="sng" dirty="0" smtClean="0">
                <a:latin typeface="Comic Sans MS" pitchFamily="66" charset="0"/>
              </a:rPr>
              <a:t>The first committee</a:t>
            </a:r>
            <a:r>
              <a:rPr lang="en-US" sz="2200" dirty="0" smtClean="0">
                <a:latin typeface="Comic Sans MS" pitchFamily="66" charset="0"/>
              </a:rPr>
              <a:t>. Seven members, professors from Federal Universities and High Education Officials- Ministry of Education (MEC) and Regional Office of Education (Sato André).</a:t>
            </a:r>
          </a:p>
          <a:p>
            <a:r>
              <a:rPr lang="en-US" sz="2200" b="1" dirty="0" smtClean="0">
                <a:latin typeface="Comic Sans MS" pitchFamily="66" charset="0"/>
              </a:rPr>
              <a:t>Main scope</a:t>
            </a:r>
            <a:r>
              <a:rPr lang="en-US" sz="2200" dirty="0" smtClean="0">
                <a:latin typeface="Comic Sans MS" pitchFamily="66" charset="0"/>
              </a:rPr>
              <a:t>: Preparation of the General Pedagogical Project and definition of the Institutional Identity. </a:t>
            </a:r>
          </a:p>
          <a:p>
            <a:endParaRPr lang="en-US" sz="2200" dirty="0">
              <a:latin typeface="Comic Sans MS" pitchFamily="66" charset="0"/>
            </a:endParaRPr>
          </a:p>
          <a:p>
            <a:r>
              <a:rPr lang="en-US" sz="2200" u="sng" dirty="0" smtClean="0">
                <a:latin typeface="Comic Sans MS" pitchFamily="66" charset="0"/>
              </a:rPr>
              <a:t>The second committee</a:t>
            </a:r>
            <a:r>
              <a:rPr lang="en-US" sz="2200" dirty="0" smtClean="0">
                <a:latin typeface="Comic Sans MS" pitchFamily="66" charset="0"/>
              </a:rPr>
              <a:t>. Twenty five members, professors of Universities and Research Centers.</a:t>
            </a:r>
          </a:p>
          <a:p>
            <a:r>
              <a:rPr lang="en-US" sz="2200" b="1" dirty="0" smtClean="0">
                <a:latin typeface="Comic Sans MS" pitchFamily="66" charset="0"/>
              </a:rPr>
              <a:t>Main scope</a:t>
            </a:r>
            <a:r>
              <a:rPr lang="en-US" sz="2200" dirty="0" smtClean="0">
                <a:latin typeface="Comic Sans MS" pitchFamily="66" charset="0"/>
              </a:rPr>
              <a:t>: Definition of the Scientific Guide-Lines, courses requirements, engineering carrier options, definition of the academic organization (without departments)     </a:t>
            </a:r>
          </a:p>
          <a:p>
            <a:r>
              <a:rPr lang="en-US" sz="2200" dirty="0" smtClean="0">
                <a:latin typeface="Comic Sans MS" pitchFamily="66" charset="0"/>
              </a:rPr>
              <a:t> </a:t>
            </a:r>
            <a:endParaRPr lang="en-US" sz="2200" dirty="0">
              <a:latin typeface="Comic Sans MS" pitchFamily="66" charset="0"/>
            </a:endParaRPr>
          </a:p>
        </p:txBody>
      </p:sp>
    </p:spTree>
    <p:extLst>
      <p:ext uri="{BB962C8B-B14F-4D97-AF65-F5344CB8AC3E}">
        <p14:creationId xmlns:p14="http://schemas.microsoft.com/office/powerpoint/2010/main" val="344181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31938" y="214313"/>
            <a:ext cx="7002462" cy="146208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defRPr/>
            </a:pPr>
            <a:r>
              <a:rPr lang="en-US" b="1" cap="all"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THE UFABC PROJECT</a:t>
            </a:r>
            <a:br>
              <a:rPr lang="en-US" b="1" cap="all"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br>
            <a:r>
              <a:rPr lang="en-US" sz="2800" b="1" cap="all"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Academic structure</a:t>
            </a:r>
            <a:endParaRPr lang="en-US" b="1" cap="all" dirty="0" smtClean="0">
              <a:ln w="0">
                <a:solidFill>
                  <a:schemeClr val="bg2"/>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9459" name="Rectangle 3"/>
          <p:cNvSpPr>
            <a:spLocks noGrp="1" noChangeArrowheads="1"/>
          </p:cNvSpPr>
          <p:nvPr>
            <p:ph type="body" idx="1"/>
          </p:nvPr>
        </p:nvSpPr>
        <p:spPr>
          <a:xfrm>
            <a:off x="304800" y="2017713"/>
            <a:ext cx="8650288" cy="4114800"/>
          </a:xfrm>
        </p:spPr>
        <p:txBody>
          <a:bodyPr>
            <a:noAutofit/>
          </a:bodyPr>
          <a:lstStyle/>
          <a:p>
            <a:pPr eaLnBrk="1" hangingPunct="1"/>
            <a:r>
              <a:rPr lang="en-US" altLang="en-US" sz="2200" b="1" dirty="0" smtClean="0">
                <a:latin typeface="Comic Sans MS" pitchFamily="66" charset="0"/>
              </a:rPr>
              <a:t>Abolition of the departmental organizatio</a:t>
            </a:r>
            <a:r>
              <a:rPr lang="en-US" altLang="en-US" sz="2200" dirty="0" smtClean="0">
                <a:latin typeface="Comic Sans MS" pitchFamily="66" charset="0"/>
              </a:rPr>
              <a:t>n</a:t>
            </a:r>
          </a:p>
          <a:p>
            <a:pPr eaLnBrk="1" hangingPunct="1"/>
            <a:r>
              <a:rPr lang="en-US" altLang="en-US" sz="2200" b="1" dirty="0" smtClean="0">
                <a:latin typeface="Comic Sans MS" pitchFamily="66" charset="0"/>
              </a:rPr>
              <a:t>Three Schools: </a:t>
            </a:r>
          </a:p>
          <a:p>
            <a:pPr eaLnBrk="1" hangingPunct="1"/>
            <a:r>
              <a:rPr lang="en-US" altLang="en-US" sz="2200" b="1" dirty="0" smtClean="0">
                <a:solidFill>
                  <a:srgbClr val="FF0000"/>
                </a:solidFill>
                <a:latin typeface="Comic Sans MS" pitchFamily="66" charset="0"/>
              </a:rPr>
              <a:t>Natural Sciences and Humanities</a:t>
            </a:r>
          </a:p>
          <a:p>
            <a:pPr eaLnBrk="1" hangingPunct="1"/>
            <a:r>
              <a:rPr lang="en-US" altLang="en-US" sz="2200" b="1" dirty="0" smtClean="0">
                <a:solidFill>
                  <a:srgbClr val="FF0000"/>
                </a:solidFill>
                <a:latin typeface="Comic Sans MS" pitchFamily="66" charset="0"/>
              </a:rPr>
              <a:t>Mathematics and Cognition</a:t>
            </a:r>
          </a:p>
          <a:p>
            <a:pPr eaLnBrk="1" hangingPunct="1"/>
            <a:r>
              <a:rPr lang="en-US" altLang="en-US" sz="2200" b="1" dirty="0" smtClean="0">
                <a:solidFill>
                  <a:srgbClr val="FF0000"/>
                </a:solidFill>
                <a:latin typeface="Comic Sans MS" pitchFamily="66" charset="0"/>
              </a:rPr>
              <a:t>Engineering and Social Sciences</a:t>
            </a:r>
          </a:p>
          <a:p>
            <a:pPr eaLnBrk="1" hangingPunct="1"/>
            <a:r>
              <a:rPr lang="en-US" altLang="en-US" sz="2200" dirty="0" smtClean="0">
                <a:latin typeface="Comic Sans MS" pitchFamily="66" charset="0"/>
                <a:cs typeface="Arial" charset="0"/>
              </a:rPr>
              <a:t>Challenging new topics offered in courses under the supervision of the Undergraduate Studies Division  </a:t>
            </a:r>
          </a:p>
          <a:p>
            <a:pPr eaLnBrk="1" hangingPunct="1"/>
            <a:r>
              <a:rPr lang="en-US" altLang="en-US" sz="2200" dirty="0" smtClean="0">
                <a:latin typeface="Comic Sans MS" pitchFamily="66" charset="0"/>
                <a:cs typeface="Arial" charset="0"/>
              </a:rPr>
              <a:t>Competence prevailing over diploma</a:t>
            </a:r>
          </a:p>
          <a:p>
            <a:pPr eaLnBrk="1" hangingPunct="1"/>
            <a:r>
              <a:rPr lang="en-US" altLang="en-US" sz="2200" dirty="0" smtClean="0">
                <a:latin typeface="Comic Sans MS" pitchFamily="66" charset="0"/>
                <a:cs typeface="Arial" charset="0"/>
              </a:rPr>
              <a:t>More freedom to select courses and professional options</a:t>
            </a:r>
          </a:p>
          <a:p>
            <a:pPr eaLnBrk="1" hangingPunct="1"/>
            <a:r>
              <a:rPr lang="en-US" altLang="en-US" sz="2200" dirty="0" smtClean="0">
                <a:latin typeface="Comic Sans MS" pitchFamily="66" charset="0"/>
                <a:cs typeface="Arial" charset="0"/>
              </a:rPr>
              <a:t>Students are admitted to the University not to a specific course   </a:t>
            </a:r>
          </a:p>
        </p:txBody>
      </p:sp>
      <p:sp>
        <p:nvSpPr>
          <p:cNvPr id="3" name="Espaço Reservado para Número de Slide 2"/>
          <p:cNvSpPr>
            <a:spLocks noGrp="1"/>
          </p:cNvSpPr>
          <p:nvPr>
            <p:ph type="sldNum" sz="quarter" idx="12"/>
          </p:nvPr>
        </p:nvSpPr>
        <p:spPr/>
        <p:txBody>
          <a:bodyPr/>
          <a:lstStyle/>
          <a:p>
            <a:pPr>
              <a:defRPr/>
            </a:pPr>
            <a:fld id="{2F1D0923-238B-4D22-AA96-36D40F9852DD}" type="slidenum">
              <a:rPr lang="en-US" smtClean="0">
                <a:latin typeface="Comic Sans MS" pitchFamily="66" charset="0"/>
              </a:rPr>
              <a:pPr>
                <a:defRPr/>
              </a:pPr>
              <a:t>13</a:t>
            </a:fld>
            <a:endParaRPr lang="en-US">
              <a:latin typeface="Comic Sans MS" pitchFamily="66" charset="0"/>
            </a:endParaRPr>
          </a:p>
        </p:txBody>
      </p:sp>
    </p:spTree>
    <p:extLst>
      <p:ext uri="{BB962C8B-B14F-4D97-AF65-F5344CB8AC3E}">
        <p14:creationId xmlns:p14="http://schemas.microsoft.com/office/powerpoint/2010/main" val="3433060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671900" y="809521"/>
            <a:ext cx="1287953"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President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5" name="CaixaDeTexto 4"/>
          <p:cNvSpPr txBox="1"/>
          <p:nvPr/>
        </p:nvSpPr>
        <p:spPr>
          <a:xfrm>
            <a:off x="395536" y="2359265"/>
            <a:ext cx="1440160"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 academic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affairs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6" name="CaixaDeTexto 5"/>
          <p:cNvSpPr txBox="1"/>
          <p:nvPr/>
        </p:nvSpPr>
        <p:spPr>
          <a:xfrm>
            <a:off x="2143108" y="2361654"/>
            <a:ext cx="1500197"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institutional research </a:t>
            </a:r>
          </a:p>
        </p:txBody>
      </p:sp>
      <p:sp>
        <p:nvSpPr>
          <p:cNvPr id="7" name="CaixaDeTexto 6"/>
          <p:cNvSpPr txBox="1"/>
          <p:nvPr/>
        </p:nvSpPr>
        <p:spPr>
          <a:xfrm>
            <a:off x="3995936" y="2348880"/>
            <a:ext cx="1152128"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students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8" name="CaixaDeTexto 7"/>
          <p:cNvSpPr txBox="1"/>
          <p:nvPr/>
        </p:nvSpPr>
        <p:spPr>
          <a:xfrm>
            <a:off x="5508104" y="2365200"/>
            <a:ext cx="1584176" cy="14773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institutional development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and cooperation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9" name="CaixaDeTexto 8"/>
          <p:cNvSpPr txBox="1"/>
          <p:nvPr/>
        </p:nvSpPr>
        <p:spPr>
          <a:xfrm>
            <a:off x="7308304" y="4316903"/>
            <a:ext cx="1619672"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Campus maintenance </a:t>
            </a:r>
          </a:p>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and basic</a:t>
            </a:r>
          </a:p>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facilities</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endParaRPr>
          </a:p>
        </p:txBody>
      </p:sp>
      <p:sp>
        <p:nvSpPr>
          <p:cNvPr id="10" name="CaixaDeTexto 9"/>
          <p:cNvSpPr txBox="1"/>
          <p:nvPr/>
        </p:nvSpPr>
        <p:spPr>
          <a:xfrm>
            <a:off x="179512" y="4298612"/>
            <a:ext cx="1224136"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Under-graduate</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endParaRPr>
          </a:p>
        </p:txBody>
      </p:sp>
      <p:sp>
        <p:nvSpPr>
          <p:cNvPr id="11" name="CaixaDeTexto 10"/>
          <p:cNvSpPr txBox="1"/>
          <p:nvPr/>
        </p:nvSpPr>
        <p:spPr>
          <a:xfrm>
            <a:off x="1619672" y="4293096"/>
            <a:ext cx="129614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Graduate</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endParaRPr>
          </a:p>
        </p:txBody>
      </p:sp>
      <p:sp>
        <p:nvSpPr>
          <p:cNvPr id="12" name="CaixaDeTexto 11"/>
          <p:cNvSpPr txBox="1"/>
          <p:nvPr/>
        </p:nvSpPr>
        <p:spPr>
          <a:xfrm>
            <a:off x="5364088" y="1331476"/>
            <a:ext cx="115212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rPr>
              <a:t>Senate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endParaRPr>
          </a:p>
        </p:txBody>
      </p:sp>
      <p:cxnSp>
        <p:nvCxnSpPr>
          <p:cNvPr id="14" name="Conector reto 13"/>
          <p:cNvCxnSpPr/>
          <p:nvPr/>
        </p:nvCxnSpPr>
        <p:spPr>
          <a:xfrm>
            <a:off x="1115616" y="1916832"/>
            <a:ext cx="7074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1115616"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2915816"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4572000"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6300192"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8172400" y="1906447"/>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reto 26"/>
          <p:cNvCxnSpPr>
            <a:stCxn id="5" idx="2"/>
          </p:cNvCxnSpPr>
          <p:nvPr/>
        </p:nvCxnSpPr>
        <p:spPr>
          <a:xfrm>
            <a:off x="1115616" y="3282595"/>
            <a:ext cx="0" cy="57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755576" y="3861048"/>
            <a:ext cx="1512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755576" y="3861048"/>
            <a:ext cx="0" cy="4375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2267744" y="3861048"/>
            <a:ext cx="0" cy="4375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reto 33"/>
          <p:cNvCxnSpPr>
            <a:stCxn id="4" idx="2"/>
          </p:cNvCxnSpPr>
          <p:nvPr/>
        </p:nvCxnSpPr>
        <p:spPr>
          <a:xfrm flipH="1">
            <a:off x="4315876" y="1178853"/>
            <a:ext cx="1" cy="727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4315877" y="1516142"/>
            <a:ext cx="10482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ixaDeTexto 36"/>
          <p:cNvSpPr txBox="1"/>
          <p:nvPr/>
        </p:nvSpPr>
        <p:spPr>
          <a:xfrm>
            <a:off x="7344816" y="2348880"/>
            <a:ext cx="1619672" cy="14773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personnel management and infrastructure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cxnSp>
        <p:nvCxnSpPr>
          <p:cNvPr id="40" name="Conector de seta reta 39"/>
          <p:cNvCxnSpPr/>
          <p:nvPr/>
        </p:nvCxnSpPr>
        <p:spPr>
          <a:xfrm>
            <a:off x="8100392" y="3826208"/>
            <a:ext cx="0" cy="4668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52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906587"/>
            <a:ext cx="7335838"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347864" y="1865784"/>
            <a:ext cx="2592000" cy="646331"/>
          </a:xfrm>
          <a:prstGeom prst="rect">
            <a:avLst/>
          </a:prstGeom>
          <a:solidFill>
            <a:schemeClr val="bg1"/>
          </a:solidFill>
          <a:ln>
            <a:solidFill>
              <a:schemeClr val="tx1"/>
            </a:solidFill>
          </a:ln>
        </p:spPr>
        <p:txBody>
          <a:bodyPr wrap="square" rtlCol="0">
            <a:spAutoFit/>
          </a:bodyPr>
          <a:lstStyle/>
          <a:p>
            <a:r>
              <a:rPr lang="en-US" dirty="0" smtClean="0"/>
              <a:t>BACHELLOR S&amp;T DEGREE</a:t>
            </a:r>
          </a:p>
          <a:p>
            <a:endParaRPr lang="en-US" dirty="0"/>
          </a:p>
        </p:txBody>
      </p:sp>
      <p:sp>
        <p:nvSpPr>
          <p:cNvPr id="3" name="CaixaDeTexto 2"/>
          <p:cNvSpPr txBox="1"/>
          <p:nvPr/>
        </p:nvSpPr>
        <p:spPr>
          <a:xfrm>
            <a:off x="3510600" y="3049800"/>
            <a:ext cx="2052000" cy="684000"/>
          </a:xfrm>
          <a:prstGeom prst="rect">
            <a:avLst/>
          </a:prstGeom>
          <a:solidFill>
            <a:schemeClr val="bg1"/>
          </a:solidFill>
          <a:ln>
            <a:solidFill>
              <a:schemeClr val="tx1"/>
            </a:solidFill>
          </a:ln>
        </p:spPr>
        <p:txBody>
          <a:bodyPr wrap="square" rtlCol="0">
            <a:spAutoFit/>
          </a:bodyPr>
          <a:lstStyle/>
          <a:p>
            <a:r>
              <a:rPr lang="en-US" dirty="0" smtClean="0"/>
              <a:t>GRADUATE COURSE</a:t>
            </a:r>
          </a:p>
          <a:p>
            <a:endParaRPr lang="en-US" sz="1100" dirty="0" smtClean="0"/>
          </a:p>
          <a:p>
            <a:endParaRPr lang="en-US" sz="1100" dirty="0"/>
          </a:p>
        </p:txBody>
      </p:sp>
      <p:sp>
        <p:nvSpPr>
          <p:cNvPr id="4" name="CaixaDeTexto 3"/>
          <p:cNvSpPr txBox="1"/>
          <p:nvPr/>
        </p:nvSpPr>
        <p:spPr>
          <a:xfrm>
            <a:off x="6084168" y="3053984"/>
            <a:ext cx="2052000" cy="646331"/>
          </a:xfrm>
          <a:prstGeom prst="rect">
            <a:avLst/>
          </a:prstGeom>
          <a:solidFill>
            <a:schemeClr val="bg1"/>
          </a:solidFill>
          <a:ln>
            <a:solidFill>
              <a:schemeClr val="tx1"/>
            </a:solidFill>
          </a:ln>
        </p:spPr>
        <p:txBody>
          <a:bodyPr wrap="square" rtlCol="0">
            <a:spAutoFit/>
          </a:bodyPr>
          <a:lstStyle/>
          <a:p>
            <a:r>
              <a:rPr lang="en-US" dirty="0" smtClean="0"/>
              <a:t>JOB MARKET</a:t>
            </a:r>
          </a:p>
          <a:p>
            <a:endParaRPr lang="en-US" dirty="0"/>
          </a:p>
        </p:txBody>
      </p:sp>
      <p:sp>
        <p:nvSpPr>
          <p:cNvPr id="5" name="CaixaDeTexto 4"/>
          <p:cNvSpPr txBox="1"/>
          <p:nvPr/>
        </p:nvSpPr>
        <p:spPr>
          <a:xfrm>
            <a:off x="971716" y="3139318"/>
            <a:ext cx="2448040" cy="369332"/>
          </a:xfrm>
          <a:prstGeom prst="rect">
            <a:avLst/>
          </a:prstGeom>
          <a:solidFill>
            <a:schemeClr val="bg1"/>
          </a:solidFill>
          <a:ln>
            <a:solidFill>
              <a:schemeClr val="tx1"/>
            </a:solidFill>
          </a:ln>
        </p:spPr>
        <p:txBody>
          <a:bodyPr wrap="square" rtlCol="0">
            <a:spAutoFit/>
          </a:bodyPr>
          <a:lstStyle/>
          <a:p>
            <a:r>
              <a:rPr lang="en-US" dirty="0" smtClean="0"/>
              <a:t>UNDER-GRADUATE</a:t>
            </a:r>
            <a:endParaRPr lang="en-US" dirty="0"/>
          </a:p>
        </p:txBody>
      </p:sp>
      <p:sp>
        <p:nvSpPr>
          <p:cNvPr id="8" name="CaixaDeTexto 7"/>
          <p:cNvSpPr txBox="1"/>
          <p:nvPr/>
        </p:nvSpPr>
        <p:spPr>
          <a:xfrm>
            <a:off x="2195736" y="4726200"/>
            <a:ext cx="2376000" cy="684000"/>
          </a:xfrm>
          <a:prstGeom prst="rect">
            <a:avLst/>
          </a:prstGeom>
          <a:solidFill>
            <a:schemeClr val="bg1"/>
          </a:solidFill>
          <a:ln>
            <a:solidFill>
              <a:schemeClr val="tx1"/>
            </a:solidFill>
          </a:ln>
        </p:spPr>
        <p:txBody>
          <a:bodyPr wrap="square" rtlCol="0">
            <a:spAutoFit/>
          </a:bodyPr>
          <a:lstStyle/>
          <a:p>
            <a:r>
              <a:rPr lang="en-US" dirty="0" smtClean="0"/>
              <a:t>JOB MARKET</a:t>
            </a:r>
          </a:p>
          <a:p>
            <a:endParaRPr lang="en-US" dirty="0"/>
          </a:p>
        </p:txBody>
      </p:sp>
      <p:sp>
        <p:nvSpPr>
          <p:cNvPr id="6" name="CaixaDeTexto 5"/>
          <p:cNvSpPr txBox="1"/>
          <p:nvPr/>
        </p:nvSpPr>
        <p:spPr>
          <a:xfrm>
            <a:off x="4860032" y="4170040"/>
            <a:ext cx="2088000" cy="684000"/>
          </a:xfrm>
          <a:prstGeom prst="rect">
            <a:avLst/>
          </a:prstGeom>
          <a:solidFill>
            <a:schemeClr val="bg1"/>
          </a:solidFill>
          <a:ln>
            <a:solidFill>
              <a:schemeClr val="tx1"/>
            </a:solidFill>
          </a:ln>
        </p:spPr>
        <p:txBody>
          <a:bodyPr wrap="square" rtlCol="0">
            <a:spAutoFit/>
          </a:bodyPr>
          <a:lstStyle/>
          <a:p>
            <a:r>
              <a:rPr lang="en-US" dirty="0" smtClean="0"/>
              <a:t>ANOTHER </a:t>
            </a:r>
          </a:p>
          <a:p>
            <a:r>
              <a:rPr lang="en-US" dirty="0" smtClean="0"/>
              <a:t>UNIVERSITY</a:t>
            </a:r>
            <a:endParaRPr lang="en-US" dirty="0"/>
          </a:p>
        </p:txBody>
      </p:sp>
      <p:sp>
        <p:nvSpPr>
          <p:cNvPr id="10" name="Rectangle 2"/>
          <p:cNvSpPr>
            <a:spLocks noGrp="1" noChangeArrowheads="1"/>
          </p:cNvSpPr>
          <p:nvPr>
            <p:ph type="title"/>
          </p:nvPr>
        </p:nvSpPr>
        <p:spPr>
          <a:xfrm>
            <a:off x="1828800" y="457200"/>
            <a:ext cx="5811838" cy="914400"/>
          </a:xfrm>
        </p:spPr>
        <p:txBody>
          <a:bodyPr/>
          <a:lstStyle/>
          <a:p>
            <a:pPr eaLnBrk="1" hangingPunct="1">
              <a:defRPr/>
            </a:pPr>
            <a:r>
              <a:rPr lang="en-US" sz="4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trajectories</a:t>
            </a:r>
          </a:p>
        </p:txBody>
      </p:sp>
    </p:spTree>
    <p:extLst>
      <p:ext uri="{BB962C8B-B14F-4D97-AF65-F5344CB8AC3E}">
        <p14:creationId xmlns:p14="http://schemas.microsoft.com/office/powerpoint/2010/main" val="2511528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NEW SCIENTIFIC FRAMEWORK</a:t>
            </a:r>
          </a:p>
        </p:txBody>
      </p:sp>
      <p:sp>
        <p:nvSpPr>
          <p:cNvPr id="21507" name="Rectangle 3"/>
          <p:cNvSpPr>
            <a:spLocks noGrp="1" noChangeArrowheads="1"/>
          </p:cNvSpPr>
          <p:nvPr>
            <p:ph type="body" idx="1"/>
          </p:nvPr>
        </p:nvSpPr>
        <p:spPr/>
        <p:txBody>
          <a:bodyPr/>
          <a:lstStyle/>
          <a:p>
            <a:pPr eaLnBrk="1" hangingPunct="1"/>
            <a:r>
              <a:rPr lang="en-US" sz="2800" b="1" i="1" dirty="0" smtClean="0">
                <a:latin typeface="Comic Sans MS" pitchFamily="66" charset="0"/>
                <a:cs typeface="Arial" charset="0"/>
              </a:rPr>
              <a:t>Structure of Matter</a:t>
            </a:r>
          </a:p>
          <a:p>
            <a:pPr eaLnBrk="1" hangingPunct="1"/>
            <a:r>
              <a:rPr lang="en-US" sz="2800" b="1" i="1" dirty="0" smtClean="0">
                <a:latin typeface="Comic Sans MS" pitchFamily="66" charset="0"/>
                <a:cs typeface="Arial" charset="0"/>
              </a:rPr>
              <a:t>Energy</a:t>
            </a:r>
          </a:p>
          <a:p>
            <a:pPr eaLnBrk="1" hangingPunct="1"/>
            <a:r>
              <a:rPr lang="en-US" sz="2800" b="1" i="1" dirty="0" smtClean="0">
                <a:latin typeface="Comic Sans MS" pitchFamily="66" charset="0"/>
                <a:cs typeface="Arial" charset="0"/>
              </a:rPr>
              <a:t>Transformation Processes</a:t>
            </a:r>
          </a:p>
          <a:p>
            <a:pPr lvl="1" eaLnBrk="1" hangingPunct="1"/>
            <a:r>
              <a:rPr lang="en-US" sz="2400" b="1" i="1" dirty="0" smtClean="0">
                <a:latin typeface="Comic Sans MS" pitchFamily="66" charset="0"/>
                <a:cs typeface="Arial" charset="0"/>
              </a:rPr>
              <a:t>Mechanically and physically driven</a:t>
            </a:r>
          </a:p>
          <a:p>
            <a:pPr lvl="1" eaLnBrk="1" hangingPunct="1"/>
            <a:r>
              <a:rPr lang="en-US" sz="2400" b="1" i="1" dirty="0" smtClean="0">
                <a:latin typeface="Comic Sans MS" pitchFamily="66" charset="0"/>
                <a:cs typeface="Arial" charset="0"/>
              </a:rPr>
              <a:t>Life sciences</a:t>
            </a:r>
          </a:p>
          <a:p>
            <a:pPr eaLnBrk="1" hangingPunct="1"/>
            <a:r>
              <a:rPr lang="en-US" sz="2800" b="1" i="1" dirty="0" smtClean="0">
                <a:latin typeface="Comic Sans MS" pitchFamily="66" charset="0"/>
                <a:cs typeface="Arial" charset="0"/>
              </a:rPr>
              <a:t>Communication and Information</a:t>
            </a:r>
          </a:p>
          <a:p>
            <a:pPr eaLnBrk="1" hangingPunct="1"/>
            <a:r>
              <a:rPr lang="en-US" sz="2800" b="1" i="1" dirty="0" smtClean="0">
                <a:latin typeface="Comic Sans MS" pitchFamily="66" charset="0"/>
                <a:cs typeface="Arial" charset="0"/>
              </a:rPr>
              <a:t>Representation and Simulation (Mathematics)</a:t>
            </a:r>
          </a:p>
          <a:p>
            <a:pPr eaLnBrk="1" hangingPunct="1"/>
            <a:r>
              <a:rPr lang="en-US" sz="2800" b="1" i="1" dirty="0" smtClean="0">
                <a:latin typeface="Comic Sans MS" pitchFamily="66" charset="0"/>
              </a:rPr>
              <a:t>Humanities and Social Sciences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lvl="1">
              <a:buClr>
                <a:schemeClr val="tx1"/>
              </a:buClr>
              <a:buFont typeface="Wingdings" pitchFamily="2" charset="2"/>
              <a:buChar char="Ø"/>
            </a:pPr>
            <a:r>
              <a:rPr lang="en-US" b="1" i="1" dirty="0" smtClean="0">
                <a:latin typeface="Comic Sans MS" pitchFamily="66" charset="0"/>
              </a:rPr>
              <a:t>Neurosciences, the Brain</a:t>
            </a:r>
            <a:endParaRPr lang="en-US" b="1" dirty="0" smtClean="0">
              <a:latin typeface="Comic Sans MS" pitchFamily="66" charset="0"/>
            </a:endParaRPr>
          </a:p>
          <a:p>
            <a:pPr lvl="1">
              <a:buClr>
                <a:schemeClr val="tx1"/>
              </a:buClr>
              <a:buFont typeface="Wingdings" pitchFamily="2" charset="2"/>
              <a:buChar char="Ø"/>
            </a:pPr>
            <a:r>
              <a:rPr lang="en-US" b="1" i="1" dirty="0" smtClean="0">
                <a:latin typeface="Comic Sans MS" pitchFamily="66" charset="0"/>
              </a:rPr>
              <a:t>The Nature of the Insight</a:t>
            </a:r>
          </a:p>
          <a:p>
            <a:pPr lvl="1">
              <a:buClr>
                <a:schemeClr val="tx1"/>
              </a:buClr>
              <a:buFont typeface="Wingdings" pitchFamily="2" charset="2"/>
              <a:buChar char="Ø"/>
            </a:pPr>
            <a:r>
              <a:rPr lang="en-US" b="1" i="1" dirty="0" smtClean="0">
                <a:latin typeface="Comic Sans MS" pitchFamily="66" charset="0"/>
              </a:rPr>
              <a:t>God and the Transcendental </a:t>
            </a:r>
            <a:r>
              <a:rPr lang="en-US" b="1" i="1" dirty="0" err="1" smtClean="0">
                <a:latin typeface="Comic Sans MS" pitchFamily="66" charset="0"/>
              </a:rPr>
              <a:t>Knowlwdge</a:t>
            </a:r>
            <a:endParaRPr lang="en-US" b="1" i="1" dirty="0" smtClean="0">
              <a:latin typeface="Comic Sans MS" pitchFamily="66" charset="0"/>
            </a:endParaRPr>
          </a:p>
          <a:p>
            <a:pPr lvl="1">
              <a:buClr>
                <a:schemeClr val="tx1"/>
              </a:buClr>
              <a:buFont typeface="Wingdings" pitchFamily="2" charset="2"/>
              <a:buChar char="Ø"/>
            </a:pPr>
            <a:r>
              <a:rPr lang="en-US" b="1" i="1" dirty="0" smtClean="0">
                <a:latin typeface="Comic Sans MS" pitchFamily="66" charset="0"/>
              </a:rPr>
              <a:t>Emotion and Art</a:t>
            </a:r>
          </a:p>
          <a:p>
            <a:pPr lvl="1">
              <a:buClr>
                <a:schemeClr val="tx1"/>
              </a:buClr>
              <a:buFont typeface="Wingdings" pitchFamily="2" charset="2"/>
              <a:buChar char="Ø"/>
            </a:pPr>
            <a:r>
              <a:rPr lang="en-US" b="1" i="1" dirty="0" smtClean="0">
                <a:latin typeface="Comic Sans MS" pitchFamily="66" charset="0"/>
              </a:rPr>
              <a:t>The Thermodynamics of the Amazon Rain Forest</a:t>
            </a:r>
          </a:p>
          <a:p>
            <a:pPr lvl="1">
              <a:buClr>
                <a:schemeClr val="tx1"/>
              </a:buClr>
              <a:buFont typeface="Wingdings" pitchFamily="2" charset="2"/>
              <a:buChar char="Ø"/>
            </a:pPr>
            <a:r>
              <a:rPr lang="en-US" b="1" i="1" dirty="0" smtClean="0">
                <a:latin typeface="Comic Sans MS" pitchFamily="66" charset="0"/>
              </a:rPr>
              <a:t>Sports and Politics</a:t>
            </a:r>
          </a:p>
          <a:p>
            <a:pPr marL="457200" lvl="1" indent="0">
              <a:buClr>
                <a:schemeClr val="tx1"/>
              </a:buClr>
              <a:buNone/>
            </a:pPr>
            <a:endParaRPr lang="en-US" i="1" dirty="0" smtClean="0">
              <a:latin typeface="Book Antiqua" pitchFamily="18" charset="0"/>
            </a:endParaRPr>
          </a:p>
        </p:txBody>
      </p:sp>
      <p:sp>
        <p:nvSpPr>
          <p:cNvPr id="4" name="Espaço Reservado para Número de Slide 3"/>
          <p:cNvSpPr>
            <a:spLocks noGrp="1"/>
          </p:cNvSpPr>
          <p:nvPr>
            <p:ph type="sldNum" sz="quarter" idx="12"/>
          </p:nvPr>
        </p:nvSpPr>
        <p:spPr/>
        <p:txBody>
          <a:bodyPr/>
          <a:lstStyle/>
          <a:p>
            <a:fld id="{5A40E282-7EDA-4CC2-946D-558ADDCF5466}" type="slidenum">
              <a:rPr lang="pt-BR" smtClean="0"/>
              <a:pPr/>
              <a:t>17</a:t>
            </a:fld>
            <a:endParaRPr lang="pt-BR"/>
          </a:p>
        </p:txBody>
      </p:sp>
      <p:sp>
        <p:nvSpPr>
          <p:cNvPr id="7" name="Rectangle 2"/>
          <p:cNvSpPr>
            <a:spLocks noGrp="1" noChangeArrowheads="1"/>
          </p:cNvSpPr>
          <p:nvPr>
            <p:ph type="title"/>
          </p:nvPr>
        </p:nvSpPr>
        <p:spPr/>
        <p:txBody>
          <a:bodyPr/>
          <a:lstStyle/>
          <a:p>
            <a:pPr algn="ctr" eaLnBrk="1" hangingPunct="1">
              <a:defRPr/>
            </a:pPr>
            <a: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OPEN KNOWLEDGE COURSES</a:t>
            </a:r>
          </a:p>
        </p:txBody>
      </p:sp>
    </p:spTree>
    <p:extLst>
      <p:ext uri="{BB962C8B-B14F-4D97-AF65-F5344CB8AC3E}">
        <p14:creationId xmlns:p14="http://schemas.microsoft.com/office/powerpoint/2010/main" val="131834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93089668"/>
              </p:ext>
            </p:extLst>
          </p:nvPr>
        </p:nvGraphicFramePr>
        <p:xfrm>
          <a:off x="1284312" y="2449696"/>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p>
                  </a:txBody>
                  <a:tcPr/>
                </a:tc>
                <a:tc gridSpan="5">
                  <a:txBody>
                    <a:bodyPr/>
                    <a:lstStyle/>
                    <a:p>
                      <a:pPr algn="ctr"/>
                      <a:r>
                        <a:rPr lang="en-US" dirty="0" smtClean="0"/>
                        <a:t>SECOND 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1SEM</a:t>
                      </a:r>
                      <a:endParaRPr lang="en-US" dirty="0"/>
                    </a:p>
                  </a:txBody>
                  <a:tcPr>
                    <a:solidFill>
                      <a:schemeClr val="bg1">
                        <a:lumMod val="85000"/>
                      </a:schemeClr>
                    </a:solidFill>
                  </a:tcPr>
                </a:tc>
                <a:tc>
                  <a:txBody>
                    <a:bodyPr/>
                    <a:lstStyle/>
                    <a:p>
                      <a:pPr algn="ctr"/>
                      <a:r>
                        <a:rPr lang="en-US" dirty="0" smtClean="0"/>
                        <a:t>SC</a:t>
                      </a:r>
                      <a:endParaRPr lang="en-US" dirty="0"/>
                    </a:p>
                  </a:txBody>
                  <a:tcPr>
                    <a:solidFill>
                      <a:schemeClr val="accent2">
                        <a:lumMod val="60000"/>
                        <a:lumOff val="40000"/>
                      </a:schemeClr>
                    </a:solidFill>
                  </a:tcPr>
                </a:tc>
                <a:tc>
                  <a:txBody>
                    <a:bodyPr/>
                    <a:lstStyle/>
                    <a:p>
                      <a:pPr algn="ctr"/>
                      <a:r>
                        <a:rPr lang="en-US" dirty="0" smtClean="0"/>
                        <a:t>TP</a:t>
                      </a:r>
                      <a:endParaRPr lang="en-US" dirty="0"/>
                    </a:p>
                  </a:txBody>
                  <a:tcPr>
                    <a:solidFill>
                      <a:schemeClr val="accent1">
                        <a:lumMod val="40000"/>
                        <a:lumOff val="60000"/>
                      </a:schemeClr>
                    </a:solidFill>
                  </a:tcPr>
                </a:tc>
                <a:tc>
                  <a:txBody>
                    <a:bodyPr/>
                    <a:lstStyle/>
                    <a:p>
                      <a:pPr algn="ctr"/>
                      <a:endParaRPr lang="en-US" dirty="0"/>
                    </a:p>
                  </a:txBody>
                  <a:tcPr>
                    <a:noFill/>
                  </a:tcPr>
                </a:tc>
                <a:tc>
                  <a:txBody>
                    <a:bodyPr/>
                    <a:lstStyle/>
                    <a:p>
                      <a:pPr algn="ctr"/>
                      <a:r>
                        <a:rPr lang="en-US" dirty="0" smtClean="0"/>
                        <a:t>MM</a:t>
                      </a:r>
                      <a:endParaRPr lang="en-US" dirty="0"/>
                    </a:p>
                  </a:txBody>
                  <a:tcPr>
                    <a:solidFill>
                      <a:srgbClr val="FFFF00"/>
                    </a:solidFill>
                  </a:tcPr>
                </a:tc>
                <a:tc>
                  <a:txBody>
                    <a:bodyPr/>
                    <a:lstStyle/>
                    <a:p>
                      <a:pPr algn="ctr"/>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2SEM</a:t>
                      </a:r>
                      <a:endParaRPr lang="en-US" dirty="0"/>
                    </a:p>
                  </a:txBody>
                  <a:tcPr>
                    <a:solidFill>
                      <a:schemeClr val="bg1">
                        <a:lumMod val="85000"/>
                      </a:schemeClr>
                    </a:solidFill>
                  </a:tcPr>
                </a:tc>
                <a:tc>
                  <a:txBody>
                    <a:bodyPr/>
                    <a:lstStyle/>
                    <a:p>
                      <a:pPr algn="ctr"/>
                      <a:endParaRPr lang="en-US" dirty="0"/>
                    </a:p>
                  </a:txBody>
                  <a:tcPr>
                    <a:noFill/>
                  </a:tcPr>
                </a:tc>
                <a:tc>
                  <a:txBody>
                    <a:bodyPr/>
                    <a:lstStyle/>
                    <a:p>
                      <a:pPr algn="ctr"/>
                      <a:r>
                        <a:rPr lang="en-US" dirty="0" smtClean="0"/>
                        <a:t>TP</a:t>
                      </a:r>
                      <a:endParaRPr lang="en-US" dirty="0"/>
                    </a:p>
                  </a:txBody>
                  <a:tcPr>
                    <a:solidFill>
                      <a:schemeClr val="accent1">
                        <a:lumMod val="40000"/>
                        <a:lumOff val="60000"/>
                      </a:schemeClr>
                    </a:solidFill>
                  </a:tcPr>
                </a:tc>
                <a:tc>
                  <a:txBody>
                    <a:bodyPr/>
                    <a:lstStyle/>
                    <a:p>
                      <a:pPr algn="ctr"/>
                      <a:r>
                        <a:rPr lang="en-US" dirty="0" smtClean="0"/>
                        <a:t>IC</a:t>
                      </a:r>
                      <a:endParaRPr lang="en-US" dirty="0"/>
                    </a:p>
                  </a:txBody>
                  <a:tcPr>
                    <a:solidFill>
                      <a:schemeClr val="tx2">
                        <a:lumMod val="60000"/>
                        <a:lumOff val="40000"/>
                      </a:schemeClr>
                    </a:solidFill>
                  </a:tcPr>
                </a:tc>
                <a:tc>
                  <a:txBody>
                    <a:bodyPr/>
                    <a:lstStyle/>
                    <a:p>
                      <a:pPr algn="ctr"/>
                      <a:endParaRPr lang="en-US" dirty="0"/>
                    </a:p>
                  </a:txBody>
                  <a:tcPr>
                    <a:noFill/>
                  </a:tcPr>
                </a:tc>
                <a:tc>
                  <a:txBody>
                    <a:bodyPr/>
                    <a:lstStyle/>
                    <a:p>
                      <a:pPr algn="ctr"/>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3SEM</a:t>
                      </a:r>
                      <a:endParaRPr lang="en-US" dirty="0"/>
                    </a:p>
                  </a:txBody>
                  <a:tcPr>
                    <a:solidFill>
                      <a:schemeClr val="bg1">
                        <a:lumMod val="8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r>
                        <a:rPr lang="en-US" dirty="0" smtClean="0"/>
                        <a:t>IC</a:t>
                      </a:r>
                      <a:endParaRPr lang="en-US" dirty="0"/>
                    </a:p>
                  </a:txBody>
                  <a:tcPr>
                    <a:solidFill>
                      <a:schemeClr val="tx2">
                        <a:lumMod val="60000"/>
                        <a:lumOff val="40000"/>
                      </a:schemeClr>
                    </a:solidFill>
                  </a:tcPr>
                </a:tc>
                <a:tc>
                  <a:txBody>
                    <a:bodyPr/>
                    <a:lstStyle/>
                    <a:p>
                      <a:pPr algn="ctr"/>
                      <a:endParaRPr lang="en-US" dirty="0"/>
                    </a:p>
                  </a:txBody>
                  <a:tcPr>
                    <a:noFill/>
                  </a:tcPr>
                </a:tc>
                <a:tc>
                  <a:txBody>
                    <a:bodyPr/>
                    <a:lstStyle/>
                    <a:p>
                      <a:pPr algn="ctr"/>
                      <a:r>
                        <a:rPr lang="en-US" dirty="0" smtClean="0"/>
                        <a:t>HU</a:t>
                      </a:r>
                      <a:endParaRPr lang="en-US" dirty="0"/>
                    </a:p>
                  </a:txBody>
                  <a:tcPr>
                    <a:solidFill>
                      <a:schemeClr val="accent3">
                        <a:lumMod val="75000"/>
                      </a:schemeClr>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1190245332"/>
              </p:ext>
            </p:extLst>
          </p:nvPr>
        </p:nvGraphicFramePr>
        <p:xfrm>
          <a:off x="1331640" y="4321904"/>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p>
                  </a:txBody>
                  <a:tcPr/>
                </a:tc>
                <a:tc gridSpan="5">
                  <a:txBody>
                    <a:bodyPr/>
                    <a:lstStyle/>
                    <a:p>
                      <a:pPr algn="ctr"/>
                      <a:r>
                        <a:rPr lang="en-US" dirty="0" smtClean="0"/>
                        <a:t>THIRD 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1SEM</a:t>
                      </a:r>
                      <a:endParaRPr lang="en-US" dirty="0"/>
                    </a:p>
                  </a:txBody>
                  <a:tcPr>
                    <a:solidFill>
                      <a:schemeClr val="bg1">
                        <a:lumMod val="85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2SEM</a:t>
                      </a:r>
                      <a:endParaRPr lang="en-US" dirty="0"/>
                    </a:p>
                  </a:txBody>
                  <a:tcPr>
                    <a:solidFill>
                      <a:schemeClr val="bg1">
                        <a:lumMod val="85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3SEM</a:t>
                      </a:r>
                      <a:endParaRPr lang="en-US" dirty="0"/>
                    </a:p>
                  </a:txBody>
                  <a:tcPr>
                    <a:solidFill>
                      <a:schemeClr val="bg1">
                        <a:lumMod val="85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804117054"/>
              </p:ext>
            </p:extLst>
          </p:nvPr>
        </p:nvGraphicFramePr>
        <p:xfrm>
          <a:off x="1331640" y="285728"/>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p>
                  </a:txBody>
                  <a:tcPr/>
                </a:tc>
                <a:tc gridSpan="5">
                  <a:txBody>
                    <a:bodyPr/>
                    <a:lstStyle/>
                    <a:p>
                      <a:pPr algn="ctr"/>
                      <a:r>
                        <a:rPr lang="en-US" dirty="0" smtClean="0"/>
                        <a:t>FIRST 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1SEM</a:t>
                      </a:r>
                      <a:endParaRPr lang="en-US"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t>
                      </a:r>
                      <a:endParaRPr lang="en-US" dirty="0"/>
                    </a:p>
                  </a:txBody>
                  <a:tcPr>
                    <a:solidFill>
                      <a:schemeClr val="accent3">
                        <a:lumMod val="40000"/>
                        <a:lumOff val="60000"/>
                      </a:schemeClr>
                    </a:solidFill>
                  </a:tcPr>
                </a:tc>
                <a:tc>
                  <a:txBody>
                    <a:bodyPr/>
                    <a:lstStyle/>
                    <a:p>
                      <a:pPr algn="ctr"/>
                      <a:r>
                        <a:rPr lang="en-US" dirty="0" smtClean="0"/>
                        <a:t>SC</a:t>
                      </a:r>
                      <a:endParaRPr lang="en-US" dirty="0"/>
                    </a:p>
                  </a:txBody>
                  <a:tcPr>
                    <a:solidFill>
                      <a:schemeClr val="accent2">
                        <a:lumMod val="40000"/>
                        <a:lumOff val="60000"/>
                      </a:schemeClr>
                    </a:solidFill>
                  </a:tcPr>
                </a:tc>
                <a:tc>
                  <a:txBody>
                    <a:bodyPr/>
                    <a:lstStyle/>
                    <a:p>
                      <a:pPr algn="ctr"/>
                      <a:r>
                        <a:rPr lang="en-US" dirty="0" smtClean="0"/>
                        <a:t>EN</a:t>
                      </a:r>
                      <a:endParaRPr lang="en-US" dirty="0"/>
                    </a:p>
                  </a:txBody>
                  <a:tcPr>
                    <a:solidFill>
                      <a:schemeClr val="accent6"/>
                    </a:solidFill>
                  </a:tcPr>
                </a:tc>
                <a:tc>
                  <a:txBody>
                    <a:bodyPr/>
                    <a:lstStyle/>
                    <a:p>
                      <a:pPr algn="ctr"/>
                      <a:endParaRPr lang="en-US" dirty="0"/>
                    </a:p>
                  </a:txBody>
                  <a:tcPr>
                    <a:noFill/>
                  </a:tcPr>
                </a:tc>
                <a:tc>
                  <a:txBody>
                    <a:bodyPr/>
                    <a:lstStyle/>
                    <a:p>
                      <a:pPr algn="ctr"/>
                      <a:r>
                        <a:rPr lang="en-US" dirty="0" smtClean="0"/>
                        <a:t>HU</a:t>
                      </a:r>
                      <a:endParaRPr lang="en-US" dirty="0"/>
                    </a:p>
                  </a:txBody>
                  <a:tcPr>
                    <a:solidFill>
                      <a:schemeClr val="accent3">
                        <a:lumMod val="7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2SEM</a:t>
                      </a:r>
                      <a:endParaRPr lang="en-US"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t>
                      </a:r>
                      <a:endParaRPr lang="en-US" dirty="0"/>
                    </a:p>
                  </a:txBody>
                  <a:tcPr>
                    <a:solidFill>
                      <a:schemeClr val="accent3">
                        <a:lumMod val="40000"/>
                        <a:lumOff val="60000"/>
                      </a:schemeClr>
                    </a:solidFill>
                  </a:tcPr>
                </a:tc>
                <a:tc>
                  <a:txBody>
                    <a:bodyPr/>
                    <a:lstStyle/>
                    <a:p>
                      <a:pPr algn="ctr"/>
                      <a:endParaRPr lang="en-US" dirty="0"/>
                    </a:p>
                  </a:txBody>
                  <a:tcPr>
                    <a:noFill/>
                  </a:tcPr>
                </a:tc>
                <a:tc>
                  <a:txBody>
                    <a:bodyPr/>
                    <a:lstStyle/>
                    <a:p>
                      <a:pPr algn="ctr"/>
                      <a:r>
                        <a:rPr lang="en-US" dirty="0" smtClean="0"/>
                        <a:t>EN</a:t>
                      </a:r>
                      <a:endParaRPr lang="en-US" dirty="0"/>
                    </a:p>
                  </a:txBody>
                  <a:tcPr>
                    <a:solidFill>
                      <a:schemeClr val="accent6"/>
                    </a:solidFill>
                  </a:tcPr>
                </a:tc>
                <a:tc>
                  <a:txBody>
                    <a:bodyPr/>
                    <a:lstStyle/>
                    <a:p>
                      <a:pPr algn="ctr"/>
                      <a:r>
                        <a:rPr lang="en-US" dirty="0" smtClean="0"/>
                        <a:t>MM</a:t>
                      </a:r>
                      <a:endParaRPr lang="en-US" dirty="0"/>
                    </a:p>
                  </a:txBody>
                  <a:tcPr>
                    <a:solidFill>
                      <a:srgbClr val="FFFF00"/>
                    </a:solidFill>
                  </a:tcPr>
                </a:tc>
                <a:tc>
                  <a:txBody>
                    <a:bodyPr/>
                    <a:lstStyle/>
                    <a:p>
                      <a:pPr algn="ctr"/>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3SEM</a:t>
                      </a:r>
                      <a:endParaRPr lang="en-US"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t>
                      </a:r>
                      <a:endParaRPr lang="en-US" dirty="0"/>
                    </a:p>
                  </a:txBody>
                  <a:tcPr>
                    <a:solidFill>
                      <a:schemeClr val="accent3">
                        <a:lumMod val="40000"/>
                        <a:lumOff val="60000"/>
                      </a:schemeClr>
                    </a:solidFill>
                  </a:tcPr>
                </a:tc>
                <a:tc>
                  <a:txBody>
                    <a:bodyPr/>
                    <a:lstStyle/>
                    <a:p>
                      <a:pPr algn="ctr"/>
                      <a:endParaRPr lang="en-US" dirty="0"/>
                    </a:p>
                  </a:txBody>
                  <a:tcPr>
                    <a:noFill/>
                  </a:tcPr>
                </a:tc>
                <a:tc>
                  <a:txBody>
                    <a:bodyPr/>
                    <a:lstStyle/>
                    <a:p>
                      <a:pPr algn="ctr"/>
                      <a:r>
                        <a:rPr lang="en-US" dirty="0" smtClean="0"/>
                        <a:t>EN</a:t>
                      </a:r>
                      <a:endParaRPr lang="en-US" dirty="0"/>
                    </a:p>
                  </a:txBody>
                  <a:tcPr>
                    <a:solidFill>
                      <a:schemeClr val="accent6"/>
                    </a:solidFill>
                  </a:tcPr>
                </a:tc>
                <a:tc>
                  <a:txBody>
                    <a:bodyPr/>
                    <a:lstStyle/>
                    <a:p>
                      <a:pPr algn="ctr"/>
                      <a:r>
                        <a:rPr lang="en-US" dirty="0" smtClean="0"/>
                        <a:t>MM</a:t>
                      </a:r>
                      <a:endParaRPr lang="en-US" dirty="0"/>
                    </a:p>
                  </a:txBody>
                  <a:tcPr>
                    <a:solidFill>
                      <a:srgbClr val="FFFF00"/>
                    </a:solidFill>
                  </a:tcPr>
                </a:tc>
                <a:tc>
                  <a:txBody>
                    <a:bodyPr/>
                    <a:lstStyle/>
                    <a:p>
                      <a:pPr algn="ctr"/>
                      <a:endParaRPr lang="en-US" dirty="0"/>
                    </a:p>
                  </a:txBody>
                  <a:tcPr>
                    <a:noFill/>
                  </a:tcPr>
                </a:tc>
              </a:tr>
            </a:tbl>
          </a:graphicData>
        </a:graphic>
      </p:graphicFrame>
      <p:sp>
        <p:nvSpPr>
          <p:cNvPr id="6" name="CaixaDeTexto 5"/>
          <p:cNvSpPr txBox="1"/>
          <p:nvPr/>
        </p:nvSpPr>
        <p:spPr>
          <a:xfrm>
            <a:off x="1331640" y="6093296"/>
            <a:ext cx="720080" cy="369332"/>
          </a:xfrm>
          <a:prstGeom prst="rect">
            <a:avLst/>
          </a:prstGeom>
          <a:solidFill>
            <a:schemeClr val="accent3"/>
          </a:solidFill>
        </p:spPr>
        <p:txBody>
          <a:bodyPr wrap="square" rtlCol="0">
            <a:spAutoFit/>
          </a:bodyPr>
          <a:lstStyle/>
          <a:p>
            <a:r>
              <a:rPr lang="en-US" dirty="0" smtClean="0"/>
              <a:t>  EM</a:t>
            </a:r>
            <a:endParaRPr lang="en-US" dirty="0"/>
          </a:p>
        </p:txBody>
      </p:sp>
      <p:sp>
        <p:nvSpPr>
          <p:cNvPr id="7" name="CaixaDeTexto 6"/>
          <p:cNvSpPr txBox="1"/>
          <p:nvPr/>
        </p:nvSpPr>
        <p:spPr>
          <a:xfrm>
            <a:off x="2195736" y="6093296"/>
            <a:ext cx="720080" cy="369332"/>
          </a:xfrm>
          <a:prstGeom prst="rect">
            <a:avLst/>
          </a:prstGeom>
          <a:solidFill>
            <a:schemeClr val="accent6">
              <a:lumMod val="75000"/>
            </a:schemeClr>
          </a:solidFill>
        </p:spPr>
        <p:txBody>
          <a:bodyPr wrap="square" rtlCol="0">
            <a:spAutoFit/>
          </a:bodyPr>
          <a:lstStyle/>
          <a:p>
            <a:r>
              <a:rPr lang="en-US" dirty="0" smtClean="0"/>
              <a:t>  EN</a:t>
            </a:r>
            <a:endParaRPr lang="en-US" dirty="0"/>
          </a:p>
        </p:txBody>
      </p:sp>
      <p:sp>
        <p:nvSpPr>
          <p:cNvPr id="8" name="CaixaDeTexto 7"/>
          <p:cNvSpPr txBox="1"/>
          <p:nvPr/>
        </p:nvSpPr>
        <p:spPr>
          <a:xfrm>
            <a:off x="3131840" y="6093296"/>
            <a:ext cx="720080" cy="369332"/>
          </a:xfrm>
          <a:prstGeom prst="rect">
            <a:avLst/>
          </a:prstGeom>
          <a:solidFill>
            <a:srgbClr val="FFFF00"/>
          </a:solidFill>
        </p:spPr>
        <p:txBody>
          <a:bodyPr wrap="square" rtlCol="0">
            <a:spAutoFit/>
          </a:bodyPr>
          <a:lstStyle/>
          <a:p>
            <a:r>
              <a:rPr lang="en-US" dirty="0" smtClean="0"/>
              <a:t> MM</a:t>
            </a:r>
            <a:endParaRPr lang="en-US" dirty="0"/>
          </a:p>
        </p:txBody>
      </p:sp>
      <p:sp>
        <p:nvSpPr>
          <p:cNvPr id="9" name="CaixaDeTexto 8"/>
          <p:cNvSpPr txBox="1"/>
          <p:nvPr/>
        </p:nvSpPr>
        <p:spPr>
          <a:xfrm>
            <a:off x="4067944" y="6093296"/>
            <a:ext cx="720080" cy="369332"/>
          </a:xfrm>
          <a:prstGeom prst="rect">
            <a:avLst/>
          </a:prstGeom>
          <a:solidFill>
            <a:schemeClr val="accent1">
              <a:lumMod val="60000"/>
              <a:lumOff val="40000"/>
            </a:schemeClr>
          </a:solidFill>
        </p:spPr>
        <p:txBody>
          <a:bodyPr wrap="square" rtlCol="0">
            <a:spAutoFit/>
          </a:bodyPr>
          <a:lstStyle/>
          <a:p>
            <a:r>
              <a:rPr lang="en-US" dirty="0" smtClean="0"/>
              <a:t>  TP</a:t>
            </a:r>
            <a:endParaRPr lang="en-US" dirty="0"/>
          </a:p>
        </p:txBody>
      </p:sp>
      <p:sp>
        <p:nvSpPr>
          <p:cNvPr id="10" name="CaixaDeTexto 9"/>
          <p:cNvSpPr txBox="1"/>
          <p:nvPr/>
        </p:nvSpPr>
        <p:spPr>
          <a:xfrm>
            <a:off x="5004048" y="6093296"/>
            <a:ext cx="720080" cy="369332"/>
          </a:xfrm>
          <a:prstGeom prst="rect">
            <a:avLst/>
          </a:prstGeom>
          <a:solidFill>
            <a:srgbClr val="0070C0"/>
          </a:solidFill>
        </p:spPr>
        <p:txBody>
          <a:bodyPr wrap="square" rtlCol="0">
            <a:spAutoFit/>
          </a:bodyPr>
          <a:lstStyle/>
          <a:p>
            <a:r>
              <a:rPr lang="en-US" dirty="0" smtClean="0"/>
              <a:t>   IC</a:t>
            </a:r>
            <a:endParaRPr lang="en-US" dirty="0"/>
          </a:p>
        </p:txBody>
      </p:sp>
      <p:sp>
        <p:nvSpPr>
          <p:cNvPr id="11" name="CaixaDeTexto 10"/>
          <p:cNvSpPr txBox="1"/>
          <p:nvPr/>
        </p:nvSpPr>
        <p:spPr>
          <a:xfrm>
            <a:off x="6012160" y="6093296"/>
            <a:ext cx="720080" cy="369332"/>
          </a:xfrm>
          <a:prstGeom prst="rect">
            <a:avLst/>
          </a:prstGeom>
          <a:solidFill>
            <a:schemeClr val="accent3">
              <a:lumMod val="50000"/>
            </a:schemeClr>
          </a:solidFill>
        </p:spPr>
        <p:txBody>
          <a:bodyPr wrap="square" rtlCol="0">
            <a:spAutoFit/>
          </a:bodyPr>
          <a:lstStyle/>
          <a:p>
            <a:r>
              <a:rPr lang="en-US" dirty="0" smtClean="0"/>
              <a:t>  HU</a:t>
            </a:r>
            <a:endParaRPr lang="en-US" dirty="0"/>
          </a:p>
        </p:txBody>
      </p:sp>
      <p:sp>
        <p:nvSpPr>
          <p:cNvPr id="12" name="CaixaDeTexto 11"/>
          <p:cNvSpPr txBox="1"/>
          <p:nvPr/>
        </p:nvSpPr>
        <p:spPr>
          <a:xfrm>
            <a:off x="7020272" y="6093296"/>
            <a:ext cx="720080" cy="369332"/>
          </a:xfrm>
          <a:prstGeom prst="rect">
            <a:avLst/>
          </a:prstGeom>
          <a:solidFill>
            <a:schemeClr val="accent2"/>
          </a:solidFill>
        </p:spPr>
        <p:txBody>
          <a:bodyPr wrap="square" rtlCol="0">
            <a:spAutoFit/>
          </a:bodyPr>
          <a:lstStyle/>
          <a:p>
            <a:r>
              <a:rPr lang="en-US" dirty="0" smtClean="0"/>
              <a:t>  SC</a:t>
            </a:r>
            <a:endParaRPr lang="en-US" dirty="0"/>
          </a:p>
        </p:txBody>
      </p:sp>
      <p:sp>
        <p:nvSpPr>
          <p:cNvPr id="14" name="CaixaDeTexto 13"/>
          <p:cNvSpPr txBox="1"/>
          <p:nvPr/>
        </p:nvSpPr>
        <p:spPr>
          <a:xfrm>
            <a:off x="7740352" y="2276872"/>
            <a:ext cx="1403648" cy="923330"/>
          </a:xfrm>
          <a:prstGeom prst="rect">
            <a:avLst/>
          </a:prstGeom>
          <a:noFill/>
        </p:spPr>
        <p:txBody>
          <a:bodyPr wrap="square" rtlCol="0">
            <a:spAutoFit/>
          </a:bodyPr>
          <a:lstStyle/>
          <a:p>
            <a:r>
              <a:rPr lang="en-US" dirty="0" smtClean="0"/>
              <a:t>TOTAL 180cr</a:t>
            </a:r>
          </a:p>
          <a:p>
            <a:r>
              <a:rPr lang="en-US" dirty="0" smtClean="0"/>
              <a:t>REQ 68cr</a:t>
            </a:r>
          </a:p>
          <a:p>
            <a:r>
              <a:rPr lang="en-US" dirty="0" smtClean="0"/>
              <a:t>~37% </a:t>
            </a:r>
            <a:endParaRPr lang="en-US" dirty="0"/>
          </a:p>
        </p:txBody>
      </p:sp>
    </p:spTree>
    <p:extLst>
      <p:ext uri="{BB962C8B-B14F-4D97-AF65-F5344CB8AC3E}">
        <p14:creationId xmlns:p14="http://schemas.microsoft.com/office/powerpoint/2010/main" val="206467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90800" y="533400"/>
            <a:ext cx="4716462" cy="914400"/>
          </a:xfrm>
        </p:spPr>
        <p:txBody>
          <a:bodyPr/>
          <a:lstStyle/>
          <a:p>
            <a:pPr eaLnBrk="1" hangingPunct="1">
              <a:defRPr/>
            </a:pPr>
            <a:r>
              <a:rPr lang="en-US" sz="4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EDUCATION </a:t>
            </a:r>
          </a:p>
        </p:txBody>
      </p:sp>
      <p:sp>
        <p:nvSpPr>
          <p:cNvPr id="22531" name="Rectangle 3"/>
          <p:cNvSpPr>
            <a:spLocks noGrp="1" noChangeArrowheads="1"/>
          </p:cNvSpPr>
          <p:nvPr>
            <p:ph type="body" idx="1"/>
          </p:nvPr>
        </p:nvSpPr>
        <p:spPr/>
        <p:txBody>
          <a:bodyPr/>
          <a:lstStyle/>
          <a:p>
            <a:pPr eaLnBrk="1" hangingPunct="1"/>
            <a:r>
              <a:rPr lang="en-US" dirty="0" smtClean="0">
                <a:latin typeface="Comic Sans MS" pitchFamily="66" charset="0"/>
              </a:rPr>
              <a:t>Fostering creativity –  </a:t>
            </a:r>
            <a:r>
              <a:rPr lang="en-US" dirty="0" smtClean="0">
                <a:solidFill>
                  <a:srgbClr val="FF0000"/>
                </a:solidFill>
                <a:latin typeface="Comic Sans MS" pitchFamily="66" charset="0"/>
              </a:rPr>
              <a:t>More individual work and less classes</a:t>
            </a:r>
            <a:r>
              <a:rPr lang="en-US" dirty="0" smtClean="0">
                <a:solidFill>
                  <a:srgbClr val="FF0000"/>
                </a:solidFill>
                <a:latin typeface="Comic Sans MS" pitchFamily="66" charset="0"/>
                <a:cs typeface="Arial" charset="0"/>
              </a:rPr>
              <a:t> – Think.</a:t>
            </a:r>
            <a:endParaRPr lang="en-US" dirty="0" smtClean="0">
              <a:solidFill>
                <a:srgbClr val="FF0000"/>
              </a:solidFill>
              <a:latin typeface="Comic Sans MS" pitchFamily="66" charset="0"/>
            </a:endParaRPr>
          </a:p>
          <a:p>
            <a:pPr eaLnBrk="1" hangingPunct="1"/>
            <a:r>
              <a:rPr lang="en-US" dirty="0" smtClean="0">
                <a:latin typeface="Comic Sans MS" pitchFamily="66" charset="0"/>
              </a:rPr>
              <a:t>Building self-confidence  –  </a:t>
            </a:r>
            <a:r>
              <a:rPr lang="en-US" dirty="0" smtClean="0">
                <a:solidFill>
                  <a:srgbClr val="FF0000"/>
                </a:solidFill>
                <a:latin typeface="Comic Sans MS" pitchFamily="66" charset="0"/>
              </a:rPr>
              <a:t>To dare and to reduce aversion to risk. </a:t>
            </a:r>
          </a:p>
          <a:p>
            <a:pPr eaLnBrk="1" hangingPunct="1"/>
            <a:r>
              <a:rPr lang="en-US" dirty="0" smtClean="0">
                <a:latin typeface="Comic Sans MS" pitchFamily="66" charset="0"/>
              </a:rPr>
              <a:t>Learning to take decisions and to take </a:t>
            </a:r>
            <a:r>
              <a:rPr lang="en-US" dirty="0" err="1" smtClean="0">
                <a:latin typeface="Comic Sans MS" pitchFamily="66" charset="0"/>
              </a:rPr>
              <a:t>initiaves</a:t>
            </a:r>
            <a:r>
              <a:rPr lang="en-US" dirty="0" smtClean="0">
                <a:latin typeface="Comic Sans MS" pitchFamily="66" charset="0"/>
              </a:rPr>
              <a:t>  – </a:t>
            </a:r>
            <a:r>
              <a:rPr lang="en-US" dirty="0" smtClean="0">
                <a:solidFill>
                  <a:srgbClr val="FF0000"/>
                </a:solidFill>
                <a:latin typeface="Comic Sans MS" pitchFamily="66" charset="0"/>
              </a:rPr>
              <a:t>Less complaints and more solutions.</a:t>
            </a:r>
            <a:r>
              <a:rPr lang="en-US" dirty="0" smtClean="0">
                <a:solidFill>
                  <a:srgbClr val="FF0000"/>
                </a:solidFill>
                <a:latin typeface="Comic Sans MS" pitchFamily="66" charset="0"/>
                <a:cs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43000" y="457200"/>
            <a:ext cx="7696200" cy="1323439"/>
          </a:xfrm>
          <a:prstGeom prst="rect">
            <a:avLst/>
          </a:prstGeom>
          <a:noFill/>
          <a:ln w="9525">
            <a:noFill/>
            <a:miter lim="800000"/>
            <a:headEnd/>
            <a:tailEnd/>
          </a:ln>
          <a:effectLst/>
        </p:spPr>
        <p:txBody>
          <a:bodyPr>
            <a:spAutoFit/>
          </a:bodyPr>
          <a:lstStyle/>
          <a:p>
            <a:pPr algn="ctr">
              <a:spcBef>
                <a:spcPct val="50000"/>
              </a:spcBef>
              <a:defRPr/>
            </a:pPr>
            <a:r>
              <a:rPr lang="en-US" sz="40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ERA OF CULTURAL SHOCK </a:t>
            </a:r>
          </a:p>
        </p:txBody>
      </p:sp>
      <p:sp>
        <p:nvSpPr>
          <p:cNvPr id="6" name="Text Box 2"/>
          <p:cNvSpPr txBox="1">
            <a:spLocks noChangeArrowheads="1"/>
          </p:cNvSpPr>
          <p:nvPr/>
        </p:nvSpPr>
        <p:spPr bwMode="auto">
          <a:xfrm>
            <a:off x="914400" y="2085975"/>
            <a:ext cx="8001000" cy="4185761"/>
          </a:xfrm>
          <a:prstGeom prst="rect">
            <a:avLst/>
          </a:prstGeom>
          <a:noFill/>
          <a:ln w="9525">
            <a:noFill/>
            <a:miter lim="800000"/>
            <a:headEnd/>
            <a:tailEnd/>
          </a:ln>
          <a:effectLst/>
        </p:spPr>
        <p:txBody>
          <a:bodyPr>
            <a:spAutoFit/>
          </a:bodyPr>
          <a:lstStyle/>
          <a:p>
            <a:pPr>
              <a:defRPr/>
            </a:pPr>
            <a:endParaRPr lang="en-US" sz="1400" b="1" u="sng" dirty="0">
              <a:effectLst>
                <a:outerShdw blurRad="38100" dist="38100" dir="2700000" algn="tl">
                  <a:srgbClr val="C0C0C0"/>
                </a:outerShdw>
              </a:effectLst>
              <a:latin typeface="Book Antiqua" pitchFamily="18" charset="0"/>
            </a:endParaRPr>
          </a:p>
          <a:p>
            <a:pPr>
              <a:defRPr/>
            </a:pPr>
            <a:r>
              <a:rPr lang="en-US" sz="2800" dirty="0">
                <a:latin typeface="Comic Sans MS" pitchFamily="66" charset="0"/>
              </a:rPr>
              <a:t>More than the</a:t>
            </a:r>
            <a:r>
              <a:rPr lang="en-US" sz="2800" b="1" dirty="0">
                <a:latin typeface="Comic Sans MS" pitchFamily="66" charset="0"/>
              </a:rPr>
              <a:t> era of knowledge </a:t>
            </a:r>
            <a:r>
              <a:rPr lang="en-US" sz="2800" dirty="0">
                <a:latin typeface="Comic Sans MS" pitchFamily="66" charset="0"/>
              </a:rPr>
              <a:t>the present times may be best characterized by the speed of the scientific and technological advancement.</a:t>
            </a:r>
          </a:p>
          <a:p>
            <a:pPr>
              <a:defRPr/>
            </a:pPr>
            <a:endParaRPr lang="en-US" sz="2800" dirty="0">
              <a:latin typeface="Comic Sans MS" pitchFamily="66" charset="0"/>
            </a:endParaRPr>
          </a:p>
          <a:p>
            <a:pPr>
              <a:defRPr/>
            </a:pPr>
            <a:r>
              <a:rPr lang="en-US" sz="2800" dirty="0">
                <a:latin typeface="Comic Sans MS" pitchFamily="66" charset="0"/>
              </a:rPr>
              <a:t> Past and future converge into present producing what we may translate as a shock wave. We are living in the </a:t>
            </a:r>
            <a:r>
              <a:rPr lang="en-US" sz="2800" b="1" dirty="0">
                <a:latin typeface="Comic Sans MS" pitchFamily="66" charset="0"/>
              </a:rPr>
              <a:t>era of</a:t>
            </a:r>
            <a:r>
              <a:rPr lang="en-US" sz="2800" dirty="0">
                <a:latin typeface="Comic Sans MS" pitchFamily="66" charset="0"/>
              </a:rPr>
              <a:t> </a:t>
            </a:r>
            <a:r>
              <a:rPr lang="en-US" sz="2800" b="1" dirty="0">
                <a:latin typeface="Comic Sans MS" pitchFamily="66" charset="0"/>
              </a:rPr>
              <a:t>cultural shock</a:t>
            </a:r>
            <a:r>
              <a:rPr lang="en-US" sz="2800" dirty="0">
                <a:latin typeface="Comic Sans MS" pitchFamily="66" charset="0"/>
              </a:rPr>
              <a:t>.</a:t>
            </a:r>
          </a:p>
        </p:txBody>
      </p:sp>
      <p:sp>
        <p:nvSpPr>
          <p:cNvPr id="4" name="Retângulo 3"/>
          <p:cNvSpPr/>
          <p:nvPr/>
        </p:nvSpPr>
        <p:spPr>
          <a:xfrm>
            <a:off x="381000" y="2286000"/>
            <a:ext cx="8534400" cy="419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boem.gov/uploadedImages/BOEM/Renewable_Energy_Program/Renewable_Energy_Guide/wave1.jpg"/>
          <p:cNvPicPr>
            <a:picLocks noChangeAspect="1" noChangeArrowheads="1"/>
          </p:cNvPicPr>
          <p:nvPr/>
        </p:nvPicPr>
        <p:blipFill>
          <a:blip r:embed="rId3"/>
          <a:srcRect/>
          <a:stretch>
            <a:fillRect/>
          </a:stretch>
        </p:blipFill>
        <p:spPr bwMode="auto">
          <a:xfrm>
            <a:off x="1524000" y="2286000"/>
            <a:ext cx="6324600" cy="4213766"/>
          </a:xfrm>
          <a:prstGeom prst="rect">
            <a:avLst/>
          </a:prstGeom>
          <a:noFill/>
        </p:spPr>
      </p:pic>
      <p:sp>
        <p:nvSpPr>
          <p:cNvPr id="8" name="CaixaDeTexto 7"/>
          <p:cNvSpPr txBox="1"/>
          <p:nvPr/>
        </p:nvSpPr>
        <p:spPr>
          <a:xfrm>
            <a:off x="2743200" y="5791200"/>
            <a:ext cx="4343400" cy="461665"/>
          </a:xfrm>
          <a:prstGeom prst="rect">
            <a:avLst/>
          </a:prstGeom>
          <a:noFill/>
        </p:spPr>
        <p:txBody>
          <a:bodyPr wrap="square" rtlCol="0">
            <a:spAutoFit/>
          </a:bodyPr>
          <a:lstStyle/>
          <a:p>
            <a:r>
              <a:rPr lang="en-US" sz="2400" b="1" dirty="0" smtClean="0">
                <a:solidFill>
                  <a:schemeClr val="bg1"/>
                </a:solidFill>
                <a:latin typeface="Comic Sans MS" pitchFamily="66" charset="0"/>
              </a:rPr>
              <a:t>THIS IS A SHOCK WAVE</a:t>
            </a:r>
            <a:endParaRPr lang="en-US" sz="2400" b="1"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914400" y="2017713"/>
            <a:ext cx="8040688" cy="4114800"/>
          </a:xfrm>
        </p:spPr>
        <p:txBody>
          <a:bodyPr rtlCol="0">
            <a:normAutofit fontScale="92500" lnSpcReduction="10000"/>
          </a:bodyPr>
          <a:lstStyle/>
          <a:p>
            <a:pPr marL="0" indent="0" eaLnBrk="1" fontAlgn="auto" hangingPunct="1">
              <a:spcAft>
                <a:spcPts val="0"/>
              </a:spcAft>
              <a:buFont typeface="Wingdings" pitchFamily="2" charset="2"/>
              <a:buNone/>
              <a:defRPr/>
            </a:pPr>
            <a:r>
              <a:rPr lang="en-US" dirty="0">
                <a:latin typeface="Comic Sans MS" pitchFamily="66" charset="0"/>
              </a:rPr>
              <a:t>The main commitment of the UFABC toward society is to </a:t>
            </a:r>
            <a:r>
              <a:rPr lang="en-US" b="1" dirty="0">
                <a:latin typeface="Comic Sans MS" pitchFamily="66" charset="0"/>
              </a:rPr>
              <a:t>recover the appreciation for scientific learning</a:t>
            </a:r>
            <a:r>
              <a:rPr lang="en-US" dirty="0">
                <a:latin typeface="Comic Sans MS" pitchFamily="66" charset="0"/>
              </a:rPr>
              <a:t>, to show the beauty inherent in the mysteries of nature and hidden in a mathematical object. It was founded on the assumption that knowledge is not only a means to response to market demands but </a:t>
            </a:r>
            <a:r>
              <a:rPr lang="en-US" b="1" dirty="0">
                <a:latin typeface="Comic Sans MS" pitchFamily="66" charset="0"/>
              </a:rPr>
              <a:t>above all to the enlightenment of the human spirit</a:t>
            </a:r>
            <a:r>
              <a:rPr lang="en-US" dirty="0">
                <a:latin typeface="Comic Sans MS" pitchFamily="66" charset="0"/>
              </a:rPr>
              <a:t>. </a:t>
            </a:r>
          </a:p>
        </p:txBody>
      </p:sp>
      <p:sp>
        <p:nvSpPr>
          <p:cNvPr id="5" name="Rectangle 2"/>
          <p:cNvSpPr txBox="1">
            <a:spLocks noChangeArrowheads="1"/>
          </p:cNvSpPr>
          <p:nvPr/>
        </p:nvSpPr>
        <p:spPr>
          <a:xfrm>
            <a:off x="467544" y="304800"/>
            <a:ext cx="8676456" cy="1447800"/>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000" b="1" kern="0"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EDUCATING FOR </a:t>
            </a: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THE  FUTURE</a:t>
            </a:r>
          </a:p>
          <a:p>
            <a:pPr algn="ctr">
              <a:defRPr/>
            </a:pP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The </a:t>
            </a:r>
            <a:r>
              <a:rPr lang="en-US" sz="4000" b="1" kern="0"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ufabc</a:t>
            </a: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 ethos</a:t>
            </a:r>
            <a:endParaRPr lang="en-US" sz="4000" b="1" kern="0"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49560" y="2209800"/>
            <a:ext cx="8116888" cy="4114800"/>
          </a:xfrm>
        </p:spPr>
        <p:txBody>
          <a:bodyPr>
            <a:normAutofit lnSpcReduction="10000"/>
          </a:bodyPr>
          <a:lstStyle/>
          <a:p>
            <a:pPr marL="0" indent="0" algn="just" eaLnBrk="1" hangingPunct="1">
              <a:lnSpc>
                <a:spcPct val="90000"/>
              </a:lnSpc>
              <a:buFont typeface="Wingdings" pitchFamily="2" charset="2"/>
              <a:buNone/>
            </a:pPr>
            <a:r>
              <a:rPr lang="en-US" altLang="en-US" sz="2800" dirty="0" smtClean="0">
                <a:latin typeface="Comic Sans MS" pitchFamily="66" charset="0"/>
              </a:rPr>
              <a:t>The project of a university for the XXI century should be sustained by the </a:t>
            </a:r>
            <a:r>
              <a:rPr lang="en-US" altLang="en-US" sz="2800" b="1" dirty="0" smtClean="0">
                <a:latin typeface="Comic Sans MS" pitchFamily="66" charset="0"/>
              </a:rPr>
              <a:t>freedom to explore new paths</a:t>
            </a:r>
            <a:r>
              <a:rPr lang="en-US" altLang="en-US" sz="2800" dirty="0" smtClean="0">
                <a:latin typeface="Comic Sans MS" pitchFamily="66" charset="0"/>
              </a:rPr>
              <a:t> that will lead the University closer to its </a:t>
            </a:r>
            <a:r>
              <a:rPr lang="en-US" altLang="en-US" sz="2800" b="1" dirty="0" smtClean="0">
                <a:latin typeface="Comic Sans MS" pitchFamily="66" charset="0"/>
              </a:rPr>
              <a:t>original and universal purpose</a:t>
            </a:r>
            <a:r>
              <a:rPr lang="en-US" altLang="en-US" sz="2800" dirty="0" smtClean="0">
                <a:latin typeface="Comic Sans MS" pitchFamily="66" charset="0"/>
              </a:rPr>
              <a:t>: to discover, to invent and to think critically. The education system, more than ever, should encourage students to make </a:t>
            </a:r>
            <a:r>
              <a:rPr lang="en-US" altLang="en-US" sz="2800" b="1" dirty="0" smtClean="0">
                <a:latin typeface="Comic Sans MS" pitchFamily="66" charset="0"/>
              </a:rPr>
              <a:t>their own choices, to take risks, to accept challenges and to think creatively. </a:t>
            </a:r>
            <a:r>
              <a:rPr lang="en-US" altLang="en-US" sz="2800" dirty="0" smtClean="0">
                <a:latin typeface="Comic Sans MS" pitchFamily="66" charset="0"/>
              </a:rPr>
              <a:t>All this to be able to contribute effectively for the social development of our people.    </a:t>
            </a:r>
          </a:p>
          <a:p>
            <a:pPr marL="0" indent="0" eaLnBrk="1" hangingPunct="1">
              <a:lnSpc>
                <a:spcPct val="90000"/>
              </a:lnSpc>
              <a:buFont typeface="Wingdings" pitchFamily="2" charset="2"/>
              <a:buNone/>
            </a:pPr>
            <a:endParaRPr lang="en-US" altLang="en-US" b="1" dirty="0" smtClean="0">
              <a:latin typeface="Comic Sans MS" pitchFamily="66" charset="0"/>
            </a:endParaRPr>
          </a:p>
        </p:txBody>
      </p:sp>
      <p:sp>
        <p:nvSpPr>
          <p:cNvPr id="4" name="Rectangle 2"/>
          <p:cNvSpPr txBox="1">
            <a:spLocks noChangeArrowheads="1"/>
          </p:cNvSpPr>
          <p:nvPr/>
        </p:nvSpPr>
        <p:spPr>
          <a:xfrm>
            <a:off x="467544" y="304800"/>
            <a:ext cx="8676456" cy="1447800"/>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000" b="1" kern="0"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EDUCATING FOR </a:t>
            </a: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THE  FUTURE</a:t>
            </a:r>
          </a:p>
          <a:p>
            <a:pPr algn="ctr">
              <a:defRPr/>
            </a:pP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The </a:t>
            </a:r>
            <a:r>
              <a:rPr lang="en-US" sz="4000" b="1" kern="0"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ufabc</a:t>
            </a: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 ethos</a:t>
            </a:r>
            <a:endParaRPr lang="en-US" sz="4000" b="1" kern="0"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Arial" charset="0"/>
            </a:endParaRPr>
          </a:p>
        </p:txBody>
      </p:sp>
    </p:spTree>
    <p:extLst>
      <p:ext uri="{BB962C8B-B14F-4D97-AF65-F5344CB8AC3E}">
        <p14:creationId xmlns:p14="http://schemas.microsoft.com/office/powerpoint/2010/main" val="3142104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b="1" cap="all"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Harvard General Education </a:t>
            </a:r>
            <a:r>
              <a:rPr lang="en-US" sz="3600" b="1" cap="all"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(May 2007)</a:t>
            </a:r>
          </a:p>
        </p:txBody>
      </p:sp>
      <p:sp>
        <p:nvSpPr>
          <p:cNvPr id="36867" name="Rectangle 3"/>
          <p:cNvSpPr>
            <a:spLocks noGrp="1" noChangeArrowheads="1"/>
          </p:cNvSpPr>
          <p:nvPr>
            <p:ph type="body" idx="1"/>
          </p:nvPr>
        </p:nvSpPr>
        <p:spPr/>
        <p:txBody>
          <a:bodyPr/>
          <a:lstStyle/>
          <a:p>
            <a:pPr eaLnBrk="1" hangingPunct="1">
              <a:lnSpc>
                <a:spcPct val="90000"/>
              </a:lnSpc>
            </a:pPr>
            <a:r>
              <a:rPr lang="en-US" altLang="en-US" dirty="0" smtClean="0">
                <a:latin typeface="Comic Sans MS" pitchFamily="66" charset="0"/>
              </a:rPr>
              <a:t>A Harvard education is a liberal education—that is, an education conducted in a </a:t>
            </a:r>
            <a:r>
              <a:rPr lang="en-US" altLang="en-US" b="1" dirty="0" smtClean="0">
                <a:latin typeface="Comic Sans MS" pitchFamily="66" charset="0"/>
              </a:rPr>
              <a:t>spirit of free inquiry</a:t>
            </a:r>
            <a:r>
              <a:rPr lang="en-US" altLang="en-US" dirty="0" smtClean="0">
                <a:latin typeface="Comic Sans MS" pitchFamily="66" charset="0"/>
              </a:rPr>
              <a:t> undertaken </a:t>
            </a:r>
            <a:r>
              <a:rPr lang="en-US" altLang="en-US" b="1" dirty="0" smtClean="0">
                <a:latin typeface="Comic Sans MS" pitchFamily="66" charset="0"/>
              </a:rPr>
              <a:t>without concern for topical relevance or vocational utility</a:t>
            </a:r>
            <a:r>
              <a:rPr lang="en-US" altLang="en-US" dirty="0" smtClean="0">
                <a:latin typeface="Comic Sans MS" pitchFamily="66" charset="0"/>
              </a:rPr>
              <a:t>. This kind of learning is not only one of the enrichments of existence; it is </a:t>
            </a:r>
            <a:r>
              <a:rPr lang="en-US" altLang="en-US" b="1" dirty="0" smtClean="0">
                <a:latin typeface="Comic Sans MS" pitchFamily="66" charset="0"/>
              </a:rPr>
              <a:t>one of the achievements of civilization.</a:t>
            </a:r>
          </a:p>
          <a:p>
            <a:pPr eaLnBrk="1" hangingPunct="1">
              <a:lnSpc>
                <a:spcPct val="90000"/>
              </a:lnSpc>
            </a:pPr>
            <a:endParaRPr lang="en-US" altLang="en-US"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eaLnBrk="1" hangingPunct="1"/>
            <a:r>
              <a:rPr lang="en-US" altLang="en-US" sz="2800" dirty="0" smtClean="0"/>
              <a:t> </a:t>
            </a:r>
            <a:r>
              <a:rPr lang="en-US" altLang="en-US" b="1" dirty="0" smtClean="0">
                <a:latin typeface="Comic Sans MS" pitchFamily="66" charset="0"/>
              </a:rPr>
              <a:t>Subject Area Descriptions</a:t>
            </a:r>
            <a:r>
              <a:rPr lang="en-US" altLang="en-US" sz="2800" dirty="0" smtClean="0">
                <a:latin typeface="Comic Sans MS" pitchFamily="66" charset="0"/>
              </a:rPr>
              <a:t> </a:t>
            </a:r>
            <a:endParaRPr lang="en-US" altLang="en-US" sz="2800" i="1" dirty="0" smtClean="0">
              <a:latin typeface="Comic Sans MS" pitchFamily="66" charset="0"/>
            </a:endParaRPr>
          </a:p>
          <a:p>
            <a:pPr lvl="1" eaLnBrk="1" hangingPunct="1"/>
            <a:r>
              <a:rPr lang="en-US" altLang="en-US" sz="2400" dirty="0" smtClean="0">
                <a:latin typeface="Comic Sans MS" pitchFamily="66" charset="0"/>
              </a:rPr>
              <a:t>1. Aesthetic and Interpretive Understanding </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2. Culture and Belief </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3. Empirical Reasoning</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4. Ethical Reasoning </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5. Science of Living Systems </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6. Science of the Physical Universe </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7. Societies of the World </a:t>
            </a:r>
            <a:endParaRPr lang="en-US" altLang="en-US" sz="2400" i="1" dirty="0" smtClean="0">
              <a:latin typeface="Comic Sans MS" pitchFamily="66" charset="0"/>
            </a:endParaRPr>
          </a:p>
          <a:p>
            <a:pPr lvl="1" eaLnBrk="1" hangingPunct="1"/>
            <a:r>
              <a:rPr lang="en-US" altLang="en-US" sz="2400" dirty="0" smtClean="0">
                <a:latin typeface="Comic Sans MS" pitchFamily="66" charset="0"/>
              </a:rPr>
              <a:t>8. The United States in the World </a:t>
            </a:r>
          </a:p>
          <a:p>
            <a:pPr eaLnBrk="1" hangingPunct="1"/>
            <a:endParaRPr lang="en-US" altLang="en-US" sz="2800" dirty="0" smtClean="0"/>
          </a:p>
        </p:txBody>
      </p:sp>
      <p:sp>
        <p:nvSpPr>
          <p:cNvPr id="5" name="Rectangle 2"/>
          <p:cNvSpPr txBox="1">
            <a:spLocks noChangeArrowheads="1"/>
          </p:cNvSpPr>
          <p:nvPr/>
        </p:nvSpPr>
        <p:spPr bwMode="auto">
          <a:xfrm>
            <a:off x="1303338" y="366713"/>
            <a:ext cx="7793037" cy="1462087"/>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0" cap="all" spc="0" normalizeH="0" baseline="0" noProof="0" smtClean="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Comic Sans MS" pitchFamily="66" charset="0"/>
                <a:ea typeface="+mj-ea"/>
                <a:cs typeface="+mj-cs"/>
              </a:rPr>
              <a:t>Harvard General Education </a:t>
            </a:r>
            <a:r>
              <a:rPr kumimoji="0" lang="en-US" sz="3600" b="1" i="0" u="none" strike="noStrike" kern="0" cap="all" spc="0" normalizeH="0" baseline="0" noProof="0" smtClean="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Comic Sans MS" pitchFamily="66" charset="0"/>
                <a:ea typeface="+mj-ea"/>
                <a:cs typeface="+mj-cs"/>
              </a:rPr>
              <a:t>(May 2007)</a:t>
            </a:r>
            <a:endParaRPr kumimoji="0" lang="en-US" sz="3600" b="1" i="0" u="none" strike="noStrike" kern="0" cap="all" spc="0" normalizeH="0" baseline="0" noProof="0"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eaLnBrk="1" hangingPunct="1">
              <a:lnSpc>
                <a:spcPct val="90000"/>
              </a:lnSpc>
            </a:pPr>
            <a:r>
              <a:rPr lang="en-US" altLang="en-US" dirty="0" smtClean="0">
                <a:latin typeface="Comic Sans MS" pitchFamily="66" charset="0"/>
              </a:rPr>
              <a:t>We have therefore made an effort </a:t>
            </a:r>
            <a:r>
              <a:rPr lang="en-US" altLang="en-US" b="1" dirty="0" smtClean="0">
                <a:latin typeface="Comic Sans MS" pitchFamily="66" charset="0"/>
              </a:rPr>
              <a:t>not to map these eight subject areas onto departments</a:t>
            </a:r>
            <a:r>
              <a:rPr lang="en-US" altLang="en-US" dirty="0" smtClean="0">
                <a:latin typeface="Comic Sans MS" pitchFamily="66" charset="0"/>
              </a:rPr>
              <a:t>. We expect that some general education courses will involve </a:t>
            </a:r>
            <a:r>
              <a:rPr lang="en-US" altLang="en-US" b="1" dirty="0" smtClean="0">
                <a:latin typeface="Comic Sans MS" pitchFamily="66" charset="0"/>
              </a:rPr>
              <a:t>collaborative teaching by faculty from different departments</a:t>
            </a:r>
            <a:r>
              <a:rPr lang="en-US" altLang="en-US" dirty="0" smtClean="0">
                <a:latin typeface="Comic Sans MS" pitchFamily="66" charset="0"/>
              </a:rPr>
              <a:t> or even different divisions and Schools; other courses may be taught from a single disciplinary perspective.</a:t>
            </a:r>
          </a:p>
          <a:p>
            <a:pPr eaLnBrk="1" hangingPunct="1">
              <a:lnSpc>
                <a:spcPct val="90000"/>
              </a:lnSpc>
            </a:pPr>
            <a:endParaRPr lang="en-US" altLang="en-US" dirty="0" smtClean="0"/>
          </a:p>
        </p:txBody>
      </p:sp>
      <p:sp>
        <p:nvSpPr>
          <p:cNvPr id="5" name="Rectangle 2"/>
          <p:cNvSpPr>
            <a:spLocks noGrp="1" noChangeArrowheads="1"/>
          </p:cNvSpPr>
          <p:nvPr>
            <p:ph type="title"/>
          </p:nvPr>
        </p:nvSpPr>
        <p:spPr>
          <a:xfrm>
            <a:off x="1150938" y="214313"/>
            <a:ext cx="7793037" cy="1462087"/>
          </a:xfrm>
        </p:spPr>
        <p:txBody>
          <a:bodyPr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b="1" cap="all"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Harvard General Education </a:t>
            </a:r>
            <a:r>
              <a:rPr lang="en-US" sz="3600" b="1" cap="all" dirty="0">
                <a:ln>
                  <a:solidFill>
                    <a:schemeClr val="tx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(May 2007)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0938" y="-1"/>
            <a:ext cx="7793037" cy="1676401"/>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The </a:t>
            </a:r>
            <a:r>
              <a:rPr lang="en-US"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first two years</a:t>
            </a:r>
            <a:r>
              <a:rPr lang="pt-BR"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r>
            <a:br>
              <a:rPr lang="pt-BR"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br>
            <a:r>
              <a:rPr lang="en-US"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t>
            </a:r>
            <a:r>
              <a:rPr lang="en-US" sz="32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Obstacles</a:t>
            </a:r>
            <a:endParaRPr lang="pt-BR"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Espaço Reservado para Conteúdo 2"/>
          <p:cNvSpPr>
            <a:spLocks noGrp="1"/>
          </p:cNvSpPr>
          <p:nvPr>
            <p:ph idx="1"/>
          </p:nvPr>
        </p:nvSpPr>
        <p:spPr>
          <a:xfrm>
            <a:off x="1259632" y="1916832"/>
            <a:ext cx="7772400" cy="4608512"/>
          </a:xfrm>
        </p:spPr>
        <p:txBody>
          <a:bodyPr/>
          <a:lstStyle/>
          <a:p>
            <a:pPr>
              <a:spcBef>
                <a:spcPts val="1800"/>
              </a:spcBef>
              <a:buSzPct val="75000"/>
              <a:buFont typeface="Wingdings" pitchFamily="2" charset="2"/>
              <a:buChar char="Ø"/>
            </a:pPr>
            <a:r>
              <a:rPr lang="en-US" sz="2400" dirty="0" smtClean="0">
                <a:latin typeface="Comic Sans MS" pitchFamily="66" charset="0"/>
              </a:rPr>
              <a:t>1</a:t>
            </a:r>
            <a:r>
              <a:rPr lang="en-US" sz="2400" dirty="0">
                <a:latin typeface="Comic Sans MS" pitchFamily="66" charset="0"/>
              </a:rPr>
              <a:t>. The skeptical attitude towards the ABC project</a:t>
            </a:r>
            <a:endParaRPr lang="pt-BR" sz="2400" dirty="0">
              <a:latin typeface="Comic Sans MS" pitchFamily="66" charset="0"/>
            </a:endParaRPr>
          </a:p>
          <a:p>
            <a:pPr>
              <a:spcBef>
                <a:spcPts val="1800"/>
              </a:spcBef>
              <a:buSzPct val="75000"/>
              <a:buFont typeface="Wingdings" pitchFamily="2" charset="2"/>
              <a:buChar char="Ø"/>
            </a:pPr>
            <a:r>
              <a:rPr lang="en-US" sz="2400" dirty="0" smtClean="0">
                <a:latin typeface="Comic Sans MS" pitchFamily="66" charset="0"/>
              </a:rPr>
              <a:t>2</a:t>
            </a:r>
            <a:r>
              <a:rPr lang="en-US" sz="2400" dirty="0">
                <a:latin typeface="Comic Sans MS" pitchFamily="66" charset="0"/>
              </a:rPr>
              <a:t>. The fire from the left wing. Local journals and periodicals. The UFABC should response to the immediate demands of the region. The University President and Directors should come from the local community.    </a:t>
            </a:r>
            <a:endParaRPr lang="pt-BR" sz="2400" dirty="0">
              <a:latin typeface="Comic Sans MS" pitchFamily="66" charset="0"/>
            </a:endParaRPr>
          </a:p>
          <a:p>
            <a:pPr>
              <a:spcBef>
                <a:spcPts val="1800"/>
              </a:spcBef>
              <a:buSzPct val="75000"/>
              <a:buFont typeface="Wingdings" pitchFamily="2" charset="2"/>
              <a:buChar char="Ø"/>
            </a:pPr>
            <a:r>
              <a:rPr lang="en-US" sz="2400" dirty="0" smtClean="0">
                <a:latin typeface="Comic Sans MS" pitchFamily="66" charset="0"/>
              </a:rPr>
              <a:t>3</a:t>
            </a:r>
            <a:r>
              <a:rPr lang="en-US" sz="2400" dirty="0">
                <a:latin typeface="Comic Sans MS" pitchFamily="66" charset="0"/>
              </a:rPr>
              <a:t>. The fire from the right wing. The most prestigious newspapers of São Paulo. The UFABC is nothing but a political factoid intended to upgrade President Lula´s administration. It was called “UNILULA”.</a:t>
            </a:r>
            <a:endParaRPr lang="pt-BR" sz="2400" dirty="0">
              <a:latin typeface="Comic Sans MS" pitchFamily="66" charset="0"/>
            </a:endParaRPr>
          </a:p>
          <a:p>
            <a:pPr marL="0" indent="0">
              <a:buSzPct val="75000"/>
              <a:buNone/>
            </a:pPr>
            <a:endParaRPr lang="pt-BR" dirty="0"/>
          </a:p>
        </p:txBody>
      </p:sp>
    </p:spTree>
    <p:extLst>
      <p:ext uri="{BB962C8B-B14F-4D97-AF65-F5344CB8AC3E}">
        <p14:creationId xmlns:p14="http://schemas.microsoft.com/office/powerpoint/2010/main" val="326827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0938" y="-1"/>
            <a:ext cx="7793037" cy="1676401"/>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The </a:t>
            </a:r>
            <a:r>
              <a:rPr lang="en-US"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first two years</a:t>
            </a:r>
            <a:r>
              <a:rPr lang="pt-BR"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r>
            <a:br>
              <a:rPr lang="pt-BR"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br>
            <a:r>
              <a:rPr lang="en-US"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t>
            </a:r>
            <a:r>
              <a:rPr lang="en-US" sz="32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Obstacles</a:t>
            </a:r>
            <a:endParaRPr lang="pt-BR"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Espaço Reservado para Conteúdo 2"/>
          <p:cNvSpPr>
            <a:spLocks noGrp="1"/>
          </p:cNvSpPr>
          <p:nvPr>
            <p:ph idx="1"/>
          </p:nvPr>
        </p:nvSpPr>
        <p:spPr>
          <a:xfrm>
            <a:off x="1259632" y="1916832"/>
            <a:ext cx="7772400" cy="4608512"/>
          </a:xfrm>
        </p:spPr>
        <p:txBody>
          <a:bodyPr/>
          <a:lstStyle/>
          <a:p>
            <a:pPr>
              <a:buFont typeface="Wingdings" pitchFamily="2" charset="2"/>
              <a:buChar char="Ø"/>
            </a:pPr>
            <a:r>
              <a:rPr lang="en-US" sz="2800" dirty="0">
                <a:latin typeface="Comic Sans MS" pitchFamily="66" charset="0"/>
              </a:rPr>
              <a:t>Teachers in the region´s high school system disqualified the UFABC´s pedagogical project </a:t>
            </a:r>
            <a:endParaRPr lang="pt-BR" sz="2800" dirty="0">
              <a:latin typeface="Comic Sans MS" pitchFamily="66" charset="0"/>
            </a:endParaRPr>
          </a:p>
          <a:p>
            <a:pPr>
              <a:buFont typeface="Wingdings" pitchFamily="2" charset="2"/>
              <a:buChar char="Ø"/>
            </a:pPr>
            <a:r>
              <a:rPr lang="en-US" sz="2800" dirty="0">
                <a:latin typeface="Comic Sans MS" pitchFamily="66" charset="0"/>
              </a:rPr>
              <a:t>The first miscalculation. Excessive number of students admitted to the undergraduate courses</a:t>
            </a:r>
            <a:endParaRPr lang="pt-BR" sz="2800" dirty="0">
              <a:latin typeface="Comic Sans MS" pitchFamily="66" charset="0"/>
            </a:endParaRPr>
          </a:p>
          <a:p>
            <a:pPr>
              <a:buFont typeface="Wingdings" pitchFamily="2" charset="2"/>
              <a:buChar char="Ø"/>
            </a:pPr>
            <a:r>
              <a:rPr lang="en-US" sz="2800" dirty="0">
                <a:latin typeface="Comic Sans MS" pitchFamily="66" charset="0"/>
              </a:rPr>
              <a:t>The First UFABC’s President dismissed less than one year´s service</a:t>
            </a:r>
            <a:endParaRPr lang="pt-BR" sz="2800" dirty="0">
              <a:latin typeface="Comic Sans MS" pitchFamily="66" charset="0"/>
            </a:endParaRPr>
          </a:p>
          <a:p>
            <a:pPr>
              <a:buFont typeface="Wingdings" pitchFamily="2" charset="2"/>
              <a:buChar char="Ø"/>
            </a:pPr>
            <a:endParaRPr lang="pt-BR" sz="2400" dirty="0"/>
          </a:p>
        </p:txBody>
      </p:sp>
    </p:spTree>
    <p:extLst>
      <p:ext uri="{BB962C8B-B14F-4D97-AF65-F5344CB8AC3E}">
        <p14:creationId xmlns:p14="http://schemas.microsoft.com/office/powerpoint/2010/main" val="406732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0938" y="-1"/>
            <a:ext cx="7793037" cy="1676401"/>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The </a:t>
            </a:r>
            <a:r>
              <a:rPr lang="en-US"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first two years</a:t>
            </a:r>
            <a:r>
              <a:rPr lang="pt-BR"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r>
            <a:br>
              <a:rPr lang="pt-BR"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br>
            <a:r>
              <a:rPr lang="en-US"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t>
            </a:r>
            <a:r>
              <a:rPr lang="en-US" sz="32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Highlights</a:t>
            </a:r>
            <a:endParaRPr lang="pt-BR"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Espaço Reservado para Conteúdo 2"/>
          <p:cNvSpPr>
            <a:spLocks noGrp="1"/>
          </p:cNvSpPr>
          <p:nvPr>
            <p:ph idx="1"/>
          </p:nvPr>
        </p:nvSpPr>
        <p:spPr>
          <a:xfrm>
            <a:off x="1259632" y="1916832"/>
            <a:ext cx="7772400" cy="4608512"/>
          </a:xfrm>
        </p:spPr>
        <p:txBody>
          <a:bodyPr/>
          <a:lstStyle/>
          <a:p>
            <a:pPr>
              <a:buFont typeface="Wingdings" pitchFamily="2" charset="2"/>
              <a:buChar char="Ø"/>
            </a:pPr>
            <a:r>
              <a:rPr lang="en-US" sz="2200" dirty="0">
                <a:latin typeface="Comic Sans MS" pitchFamily="66" charset="0"/>
              </a:rPr>
              <a:t>Graduate courses started simultaneously with undergraduate courses</a:t>
            </a:r>
            <a:endParaRPr lang="pt-BR" sz="2200" dirty="0">
              <a:latin typeface="Comic Sans MS" pitchFamily="66" charset="0"/>
            </a:endParaRPr>
          </a:p>
          <a:p>
            <a:pPr>
              <a:buFont typeface="Wingdings" pitchFamily="2" charset="2"/>
              <a:buChar char="Ø"/>
            </a:pPr>
            <a:r>
              <a:rPr lang="en-US" sz="2200" dirty="0">
                <a:latin typeface="Comic Sans MS" pitchFamily="66" charset="0"/>
              </a:rPr>
              <a:t>Rigorous </a:t>
            </a:r>
            <a:r>
              <a:rPr lang="en-US" sz="2200" dirty="0" smtClean="0">
                <a:latin typeface="Comic Sans MS" pitchFamily="66" charset="0"/>
              </a:rPr>
              <a:t>admission </a:t>
            </a:r>
            <a:r>
              <a:rPr lang="en-US" sz="2200" dirty="0">
                <a:latin typeface="Comic Sans MS" pitchFamily="66" charset="0"/>
              </a:rPr>
              <a:t>process to </a:t>
            </a:r>
            <a:r>
              <a:rPr lang="en-US" sz="2200" dirty="0" smtClean="0">
                <a:latin typeface="Comic Sans MS" pitchFamily="66" charset="0"/>
              </a:rPr>
              <a:t>join the UFABC’s faculty </a:t>
            </a:r>
          </a:p>
          <a:p>
            <a:pPr>
              <a:buFont typeface="Wingdings" pitchFamily="2" charset="2"/>
              <a:buChar char="Ø"/>
            </a:pPr>
            <a:r>
              <a:rPr lang="en-US" sz="2200" dirty="0" smtClean="0">
                <a:latin typeface="Comic Sans MS" pitchFamily="66" charset="0"/>
              </a:rPr>
              <a:t>Students </a:t>
            </a:r>
            <a:r>
              <a:rPr lang="en-US" sz="2200" dirty="0">
                <a:latin typeface="Comic Sans MS" pitchFamily="66" charset="0"/>
              </a:rPr>
              <a:t>had to achieve at least an average B grade point after two years to </a:t>
            </a:r>
            <a:r>
              <a:rPr lang="en-US" sz="2200" dirty="0" smtClean="0">
                <a:latin typeface="Comic Sans MS" pitchFamily="66" charset="0"/>
              </a:rPr>
              <a:t>continue enrolled </a:t>
            </a:r>
            <a:r>
              <a:rPr lang="en-US" sz="2200" dirty="0">
                <a:latin typeface="Comic Sans MS" pitchFamily="66" charset="0"/>
              </a:rPr>
              <a:t>in the University</a:t>
            </a:r>
            <a:endParaRPr lang="pt-BR" sz="2200" dirty="0">
              <a:latin typeface="Comic Sans MS" pitchFamily="66" charset="0"/>
            </a:endParaRPr>
          </a:p>
          <a:p>
            <a:pPr>
              <a:buFont typeface="Wingdings" pitchFamily="2" charset="2"/>
              <a:buChar char="Ø"/>
            </a:pPr>
            <a:r>
              <a:rPr lang="en-US" sz="2200" dirty="0">
                <a:latin typeface="Comic Sans MS" pitchFamily="66" charset="0"/>
              </a:rPr>
              <a:t>Undergraduate students stimulated to join research projects</a:t>
            </a:r>
            <a:endParaRPr lang="pt-BR" sz="2200" dirty="0">
              <a:latin typeface="Comic Sans MS" pitchFamily="66" charset="0"/>
            </a:endParaRPr>
          </a:p>
          <a:p>
            <a:pPr>
              <a:buFont typeface="Wingdings" pitchFamily="2" charset="2"/>
              <a:buChar char="Ø"/>
            </a:pPr>
            <a:r>
              <a:rPr lang="en-US" sz="2200" dirty="0">
                <a:latin typeface="Comic Sans MS" pitchFamily="66" charset="0"/>
              </a:rPr>
              <a:t>A successful experience with the course (required):</a:t>
            </a:r>
            <a:endParaRPr lang="pt-BR" sz="2200" dirty="0">
              <a:latin typeface="Comic Sans MS" pitchFamily="66" charset="0"/>
            </a:endParaRPr>
          </a:p>
          <a:p>
            <a:pPr marL="0" indent="0">
              <a:buNone/>
            </a:pPr>
            <a:r>
              <a:rPr lang="en-US" sz="2200" dirty="0" smtClean="0">
                <a:latin typeface="Comic Sans MS" pitchFamily="66" charset="0"/>
              </a:rPr>
              <a:t>    </a:t>
            </a:r>
            <a:r>
              <a:rPr lang="en-US" sz="2200" dirty="0" smtClean="0">
                <a:solidFill>
                  <a:srgbClr val="FF0000"/>
                </a:solidFill>
                <a:latin typeface="Comic Sans MS" pitchFamily="66" charset="0"/>
              </a:rPr>
              <a:t>“</a:t>
            </a:r>
            <a:r>
              <a:rPr lang="en-US" sz="2200" dirty="0">
                <a:solidFill>
                  <a:srgbClr val="FF0000"/>
                </a:solidFill>
                <a:latin typeface="Comic Sans MS" pitchFamily="66" charset="0"/>
              </a:rPr>
              <a:t>Experimental Methods in </a:t>
            </a:r>
            <a:r>
              <a:rPr lang="en-US" sz="2200" dirty="0" smtClean="0">
                <a:solidFill>
                  <a:srgbClr val="FF0000"/>
                </a:solidFill>
                <a:latin typeface="Comic Sans MS" pitchFamily="66" charset="0"/>
              </a:rPr>
              <a:t>Natural </a:t>
            </a:r>
            <a:r>
              <a:rPr lang="en-US" sz="2200" dirty="0">
                <a:solidFill>
                  <a:srgbClr val="FF0000"/>
                </a:solidFill>
                <a:latin typeface="Comic Sans MS" pitchFamily="66" charset="0"/>
              </a:rPr>
              <a:t>Sciences”</a:t>
            </a:r>
            <a:endParaRPr lang="pt-BR" sz="2200" dirty="0">
              <a:solidFill>
                <a:srgbClr val="FF0000"/>
              </a:solidFill>
              <a:latin typeface="Comic Sans MS" pitchFamily="66" charset="0"/>
            </a:endParaRPr>
          </a:p>
          <a:p>
            <a:pPr>
              <a:buFont typeface="Wingdings" pitchFamily="2" charset="2"/>
              <a:buChar char="Ø"/>
            </a:pPr>
            <a:r>
              <a:rPr lang="en-US" sz="2200" dirty="0">
                <a:latin typeface="Comic Sans MS" pitchFamily="66" charset="0"/>
              </a:rPr>
              <a:t>The UABC remained invisible from the Educational Authorities and Professional Associations</a:t>
            </a:r>
            <a:endParaRPr lang="pt-BR" sz="2200" dirty="0">
              <a:latin typeface="Comic Sans MS" pitchFamily="66" charset="0"/>
            </a:endParaRPr>
          </a:p>
          <a:p>
            <a:pPr>
              <a:buFont typeface="Wingdings" pitchFamily="2" charset="2"/>
              <a:buChar char="Ø"/>
            </a:pPr>
            <a:endParaRPr lang="pt-BR" sz="2400" dirty="0"/>
          </a:p>
        </p:txBody>
      </p:sp>
    </p:spTree>
    <p:extLst>
      <p:ext uri="{BB962C8B-B14F-4D97-AF65-F5344CB8AC3E}">
        <p14:creationId xmlns:p14="http://schemas.microsoft.com/office/powerpoint/2010/main" val="2079226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5616" y="1700808"/>
            <a:ext cx="8028384" cy="5016758"/>
          </a:xfrm>
          <a:prstGeom prst="rect">
            <a:avLst/>
          </a:prstGeom>
          <a:noFill/>
        </p:spPr>
        <p:txBody>
          <a:bodyPr wrap="square" rtlCol="0">
            <a:spAutoFit/>
          </a:bodyPr>
          <a:lstStyle/>
          <a:p>
            <a:r>
              <a:rPr lang="pt-BR" sz="1600" dirty="0"/>
              <a:t>	</a:t>
            </a:r>
            <a:endParaRPr lang="pt-BR" sz="1600" dirty="0" smtClean="0"/>
          </a:p>
          <a:p>
            <a:pPr marL="342900" indent="-342900">
              <a:buAutoNum type="arabicPeriod"/>
            </a:pPr>
            <a:r>
              <a:rPr lang="pt-BR" sz="1600" b="1" dirty="0" smtClean="0">
                <a:latin typeface="Comic Sans MS" pitchFamily="66" charset="0"/>
              </a:rPr>
              <a:t>Rever </a:t>
            </a:r>
            <a:r>
              <a:rPr lang="pt-BR" sz="1600" b="1" dirty="0">
                <a:latin typeface="Comic Sans MS" pitchFamily="66" charset="0"/>
              </a:rPr>
              <a:t>a lei da avaliação de desempenho ne permanência no serviço público</a:t>
            </a:r>
            <a:r>
              <a:rPr lang="pt-BR" sz="1600" dirty="0">
                <a:latin typeface="Comic Sans MS" pitchFamily="66" charset="0"/>
              </a:rPr>
              <a:t>. </a:t>
            </a:r>
            <a:endParaRPr lang="pt-BR" sz="1600" dirty="0" smtClean="0">
              <a:latin typeface="Comic Sans MS" pitchFamily="66" charset="0"/>
            </a:endParaRPr>
          </a:p>
          <a:p>
            <a:r>
              <a:rPr lang="pt-BR" sz="1600" dirty="0" smtClean="0">
                <a:latin typeface="Comic Sans MS" pitchFamily="66" charset="0"/>
              </a:rPr>
              <a:t>a</a:t>
            </a:r>
            <a:r>
              <a:rPr lang="pt-BR" sz="1600" dirty="0">
                <a:latin typeface="Comic Sans MS" pitchFamily="66" charset="0"/>
              </a:rPr>
              <a:t>) Primeira avalição após 3 </a:t>
            </a:r>
            <a:r>
              <a:rPr lang="pt-BR" sz="1600" dirty="0" smtClean="0">
                <a:latin typeface="Comic Sans MS" pitchFamily="66" charset="0"/>
              </a:rPr>
              <a:t>anos b</a:t>
            </a:r>
            <a:r>
              <a:rPr lang="pt-BR" sz="1600" dirty="0">
                <a:latin typeface="Comic Sans MS" pitchFamily="66" charset="0"/>
              </a:rPr>
              <a:t>) Segunda avaliação após 8 anos (3+5</a:t>
            </a:r>
            <a:r>
              <a:rPr lang="pt-BR" sz="1600" dirty="0" smtClean="0">
                <a:latin typeface="Comic Sans MS" pitchFamily="66" charset="0"/>
              </a:rPr>
              <a:t>) c</a:t>
            </a:r>
            <a:r>
              <a:rPr lang="pt-BR" sz="1600" dirty="0">
                <a:latin typeface="Comic Sans MS" pitchFamily="66" charset="0"/>
              </a:rPr>
              <a:t>) Terceira avaliação após 15 anos (3+5+7)</a:t>
            </a:r>
          </a:p>
          <a:p>
            <a:r>
              <a:rPr lang="pt-BR" sz="1600" dirty="0">
                <a:latin typeface="Comic Sans MS" pitchFamily="66" charset="0"/>
              </a:rPr>
              <a:t>Após 15 anos poderá permanecer com “</a:t>
            </a:r>
            <a:r>
              <a:rPr lang="pt-BR" sz="1600" dirty="0" err="1">
                <a:latin typeface="Comic Sans MS" pitchFamily="66" charset="0"/>
              </a:rPr>
              <a:t>tenure</a:t>
            </a:r>
            <a:r>
              <a:rPr lang="pt-BR" sz="1600" dirty="0">
                <a:latin typeface="Comic Sans MS" pitchFamily="66" charset="0"/>
              </a:rPr>
              <a:t>”.</a:t>
            </a:r>
          </a:p>
          <a:p>
            <a:r>
              <a:rPr lang="pt-BR" sz="1600" b="1" dirty="0">
                <a:latin typeface="Comic Sans MS" pitchFamily="66" charset="0"/>
              </a:rPr>
              <a:t>2. Critérios de avaliação</a:t>
            </a:r>
            <a:r>
              <a:rPr lang="pt-BR" sz="1600" dirty="0">
                <a:latin typeface="Comic Sans MS" pitchFamily="66" charset="0"/>
              </a:rPr>
              <a:t>;</a:t>
            </a:r>
          </a:p>
          <a:p>
            <a:r>
              <a:rPr lang="pt-BR" sz="1600" dirty="0">
                <a:latin typeface="Comic Sans MS" pitchFamily="66" charset="0"/>
              </a:rPr>
              <a:t>a) Contribuição efetiva para o avanço do conhecimento. Relato de no máximo 10 páginas com as publicações mais importantes (máximo 10)</a:t>
            </a:r>
          </a:p>
          <a:p>
            <a:r>
              <a:rPr lang="pt-BR" sz="1600" dirty="0">
                <a:latin typeface="Comic Sans MS" pitchFamily="66" charset="0"/>
              </a:rPr>
              <a:t>b) Contribuição para a formação dos jovens universitários: cursos, palestras, livros textos</a:t>
            </a:r>
          </a:p>
          <a:p>
            <a:r>
              <a:rPr lang="pt-BR" sz="1600" dirty="0">
                <a:latin typeface="Comic Sans MS" pitchFamily="66" charset="0"/>
              </a:rPr>
              <a:t>c)Projetos de pesquisa, cooperação com o setor industrial, contribuição para o </a:t>
            </a:r>
            <a:r>
              <a:rPr lang="pt-BR" sz="1600" dirty="0" smtClean="0">
                <a:latin typeface="Comic Sans MS" pitchFamily="66" charset="0"/>
              </a:rPr>
              <a:t>progresso social. </a:t>
            </a:r>
            <a:endParaRPr lang="pt-BR" sz="1600" dirty="0">
              <a:latin typeface="Comic Sans MS" pitchFamily="66" charset="0"/>
            </a:endParaRPr>
          </a:p>
          <a:p>
            <a:r>
              <a:rPr lang="pt-BR" sz="1600" dirty="0">
                <a:latin typeface="Comic Sans MS" pitchFamily="66" charset="0"/>
              </a:rPr>
              <a:t>d) Prêmios e participações em Instituições científicas</a:t>
            </a:r>
          </a:p>
          <a:p>
            <a:r>
              <a:rPr lang="pt-BR" sz="1600" dirty="0">
                <a:latin typeface="Comic Sans MS" pitchFamily="66" charset="0"/>
              </a:rPr>
              <a:t>e) Participação em comitês de CAPES, CNPq, </a:t>
            </a:r>
            <a:r>
              <a:rPr lang="pt-BR" sz="1600" dirty="0" err="1">
                <a:latin typeface="Comic Sans MS" pitchFamily="66" charset="0"/>
              </a:rPr>
              <a:t>FAP’s</a:t>
            </a:r>
            <a:r>
              <a:rPr lang="pt-BR" sz="1600" dirty="0">
                <a:latin typeface="Comic Sans MS" pitchFamily="66" charset="0"/>
              </a:rPr>
              <a:t> </a:t>
            </a:r>
            <a:r>
              <a:rPr lang="pt-BR" sz="1600" dirty="0" err="1">
                <a:latin typeface="Comic Sans MS" pitchFamily="66" charset="0"/>
              </a:rPr>
              <a:t>etc</a:t>
            </a:r>
            <a:endParaRPr lang="pt-BR" sz="1600" dirty="0">
              <a:latin typeface="Comic Sans MS" pitchFamily="66" charset="0"/>
            </a:endParaRPr>
          </a:p>
          <a:p>
            <a:r>
              <a:rPr lang="pt-BR" sz="1600" b="1" dirty="0">
                <a:latin typeface="Comic Sans MS" pitchFamily="66" charset="0"/>
              </a:rPr>
              <a:t>3) Carta de 3 professores de outras instituições que devem responder às seguintes perguntas:</a:t>
            </a:r>
          </a:p>
          <a:p>
            <a:r>
              <a:rPr lang="pt-BR" sz="1600" dirty="0">
                <a:latin typeface="Comic Sans MS" pitchFamily="66" charset="0"/>
              </a:rPr>
              <a:t>	a) O candidato seria promovido para ..... na sua Instituição?</a:t>
            </a:r>
          </a:p>
          <a:p>
            <a:r>
              <a:rPr lang="pt-BR" sz="1600" dirty="0">
                <a:latin typeface="Comic Sans MS" pitchFamily="66" charset="0"/>
              </a:rPr>
              <a:t>	B) Caso positivo indique 3 razões que suportem a promoção</a:t>
            </a:r>
          </a:p>
          <a:p>
            <a:r>
              <a:rPr lang="pt-BR" sz="1600" b="1" dirty="0">
                <a:latin typeface="Comic Sans MS" pitchFamily="66" charset="0"/>
              </a:rPr>
              <a:t>4) Instituição de um comitê de 3 a 5 membros, sendo respectivamente 2 ou 3 externos</a:t>
            </a:r>
            <a:r>
              <a:rPr lang="pt-BR" sz="1600" b="1" dirty="0" smtClean="0">
                <a:latin typeface="Comic Sans MS" pitchFamily="66" charset="0"/>
              </a:rPr>
              <a:t>.</a:t>
            </a:r>
            <a:endParaRPr lang="pt-BR" b="1" dirty="0">
              <a:latin typeface="Comic Sans MS" pitchFamily="66" charset="0"/>
            </a:endParaRPr>
          </a:p>
        </p:txBody>
      </p:sp>
      <p:sp>
        <p:nvSpPr>
          <p:cNvPr id="3" name="CaixaDeTexto 2"/>
          <p:cNvSpPr txBox="1"/>
          <p:nvPr/>
        </p:nvSpPr>
        <p:spPr>
          <a:xfrm>
            <a:off x="1259632" y="404664"/>
            <a:ext cx="7632848" cy="169277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t-BR" sz="36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Proposta para </a:t>
            </a:r>
            <a:r>
              <a:rPr lang="pt-BR" sz="36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carreira Docente</a:t>
            </a:r>
            <a:endParaRPr lang="pt-BR" sz="36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a:p>
            <a:endParaRPr lang="en-US"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812421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2600" y="1600200"/>
            <a:ext cx="6172200" cy="146208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EVALUATION AFTER </a:t>
            </a:r>
            <a:br>
              <a:rPr lang="pt-BR"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br>
            <a:r>
              <a:rPr lang="pt-BR" b="1"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10 YEARS</a:t>
            </a:r>
            <a:endParaRPr lang="pt-BR" b="1"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31620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aves"/>
          <p:cNvPicPr>
            <a:picLocks noChangeAspect="1" noChangeArrowheads="1"/>
          </p:cNvPicPr>
          <p:nvPr/>
        </p:nvPicPr>
        <p:blipFill>
          <a:blip r:embed="rId3"/>
          <a:srcRect/>
          <a:stretch>
            <a:fillRect/>
          </a:stretch>
        </p:blipFill>
        <p:spPr bwMode="auto">
          <a:xfrm>
            <a:off x="1676400" y="1371600"/>
            <a:ext cx="5657850" cy="3792538"/>
          </a:xfrm>
          <a:prstGeom prst="rect">
            <a:avLst/>
          </a:prstGeom>
          <a:noFill/>
          <a:ln w="9525">
            <a:noFill/>
            <a:miter lim="800000"/>
            <a:headEnd/>
            <a:tailEnd/>
          </a:ln>
        </p:spPr>
      </p:pic>
      <p:sp>
        <p:nvSpPr>
          <p:cNvPr id="7171" name="Text Box 3"/>
          <p:cNvSpPr txBox="1">
            <a:spLocks noChangeArrowheads="1"/>
          </p:cNvSpPr>
          <p:nvPr/>
        </p:nvSpPr>
        <p:spPr bwMode="auto">
          <a:xfrm>
            <a:off x="838200" y="304800"/>
            <a:ext cx="7696200" cy="1077913"/>
          </a:xfrm>
          <a:prstGeom prst="rect">
            <a:avLst/>
          </a:prstGeom>
          <a:noFill/>
          <a:ln w="9525">
            <a:noFill/>
            <a:miter lim="800000"/>
            <a:headEnd/>
            <a:tailEnd/>
          </a:ln>
          <a:effectLst/>
        </p:spPr>
        <p:txBody>
          <a:bodyPr>
            <a:spAutoFit/>
          </a:bodyPr>
          <a:lstStyle/>
          <a:p>
            <a:pPr algn="ctr">
              <a:spcBef>
                <a:spcPct val="50000"/>
              </a:spcBef>
              <a:defRPr/>
            </a:pPr>
            <a:r>
              <a:rPr lang="en-US" sz="32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SURFING IS THE PROPER WAY TO MOVE ALONG A SHOCK WAVE</a:t>
            </a:r>
          </a:p>
        </p:txBody>
      </p:sp>
      <p:sp>
        <p:nvSpPr>
          <p:cNvPr id="7172" name="Text Box 4"/>
          <p:cNvSpPr txBox="1">
            <a:spLocks noChangeArrowheads="1"/>
          </p:cNvSpPr>
          <p:nvPr/>
        </p:nvSpPr>
        <p:spPr bwMode="auto">
          <a:xfrm>
            <a:off x="685800" y="5181600"/>
            <a:ext cx="7924800" cy="1384300"/>
          </a:xfrm>
          <a:prstGeom prst="rect">
            <a:avLst/>
          </a:prstGeom>
          <a:noFill/>
          <a:ln w="9525">
            <a:solidFill>
              <a:schemeClr val="accent1"/>
            </a:solidFill>
            <a:miter lim="800000"/>
            <a:headEnd/>
            <a:tailEnd/>
          </a:ln>
          <a:effectLst/>
        </p:spPr>
        <p:txBody>
          <a:bodyPr>
            <a:spAutoFit/>
          </a:bodyPr>
          <a:lstStyle/>
          <a:p>
            <a:pPr algn="ctr">
              <a:spcBef>
                <a:spcPct val="50000"/>
              </a:spcBef>
              <a:defRPr/>
            </a:pPr>
            <a:r>
              <a:rPr lang="en-US" sz="2400" b="1" dirty="0">
                <a:solidFill>
                  <a:srgbClr val="002060"/>
                </a:solidFill>
                <a:latin typeface="Comic Sans MS" pitchFamily="66" charset="0"/>
              </a:rPr>
              <a:t>SURFING IS NOT A NEW SWIMMING STYLE </a:t>
            </a:r>
            <a:r>
              <a:rPr lang="en-US" sz="2400" b="1" dirty="0" smtClean="0">
                <a:solidFill>
                  <a:srgbClr val="002060"/>
                </a:solidFill>
                <a:latin typeface="Comic Sans MS" pitchFamily="66" charset="0"/>
              </a:rPr>
              <a:t>REQUIRES </a:t>
            </a:r>
            <a:r>
              <a:rPr lang="en-US" sz="2400" b="1" dirty="0">
                <a:solidFill>
                  <a:srgbClr val="002060"/>
                </a:solidFill>
                <a:latin typeface="Comic Sans MS" pitchFamily="66" charset="0"/>
              </a:rPr>
              <a:t>NEW SKILLS.</a:t>
            </a:r>
          </a:p>
          <a:p>
            <a:pPr algn="ctr">
              <a:spcBef>
                <a:spcPct val="50000"/>
              </a:spcBef>
              <a:defRPr/>
            </a:pPr>
            <a:r>
              <a:rPr lang="en-US" sz="2400" b="1" dirty="0">
                <a:solidFill>
                  <a:srgbClr val="002060"/>
                </a:solidFill>
                <a:effectLst>
                  <a:outerShdw blurRad="38100" dist="38100" dir="2700000" algn="tl">
                    <a:srgbClr val="C0C0C0"/>
                  </a:outerShdw>
                </a:effectLst>
                <a:latin typeface="Comic Sans MS" pitchFamily="66" charset="0"/>
              </a:rPr>
              <a:t> </a:t>
            </a:r>
            <a:r>
              <a:rPr lang="en-US" sz="2000" b="1" dirty="0">
                <a:solidFill>
                  <a:srgbClr val="002060"/>
                </a:solidFill>
                <a:effectLst>
                  <a:outerShdw blurRad="38100" dist="38100" dir="2700000" algn="tl">
                    <a:srgbClr val="C0C0C0"/>
                  </a:outerShdw>
                </a:effectLst>
                <a:latin typeface="Comic Sans MS" pitchFamily="66" charset="0"/>
              </a:rPr>
              <a:t>A BOARD IS NECESSARY </a:t>
            </a:r>
            <a:endParaRPr lang="en-US" sz="2400" b="1" dirty="0">
              <a:solidFill>
                <a:srgbClr val="00206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srcRect/>
          <a:stretch>
            <a:fillRect/>
          </a:stretch>
        </p:blipFill>
        <p:spPr bwMode="auto">
          <a:xfrm>
            <a:off x="1428728" y="54024"/>
            <a:ext cx="7061057" cy="6804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evilacqua\Downloads\impact-qual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857"/>
            <a:ext cx="8533690" cy="63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23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148187517"/>
              </p:ext>
            </p:extLst>
          </p:nvPr>
        </p:nvGraphicFramePr>
        <p:xfrm>
          <a:off x="251520" y="805011"/>
          <a:ext cx="4032448" cy="5594428"/>
        </p:xfrm>
        <a:graphic>
          <a:graphicData uri="http://schemas.openxmlformats.org/drawingml/2006/table">
            <a:tbl>
              <a:tblPr/>
              <a:tblGrid>
                <a:gridCol w="864096"/>
                <a:gridCol w="1008112"/>
                <a:gridCol w="792088"/>
                <a:gridCol w="648072"/>
                <a:gridCol w="720080"/>
              </a:tblGrid>
              <a:tr h="767381">
                <a:tc>
                  <a:txBody>
                    <a:bodyPr/>
                    <a:lstStyle/>
                    <a:p>
                      <a:pPr algn="l"/>
                      <a:r>
                        <a:rPr lang="pt-BR" sz="1400" b="1" dirty="0">
                          <a:solidFill>
                            <a:srgbClr val="FFFFFF"/>
                          </a:solidFill>
                          <a:effectLst/>
                        </a:rPr>
                        <a:t>Último ano avaliado no </a:t>
                      </a:r>
                      <a:r>
                        <a:rPr lang="pt-BR" sz="1400" b="1" dirty="0" err="1">
                          <a:solidFill>
                            <a:srgbClr val="FFFFFF"/>
                          </a:solidFill>
                          <a:effectLst/>
                        </a:rPr>
                        <a:t>Enade</a:t>
                      </a:r>
                      <a:endParaRPr lang="pt-BR"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Instituição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Sigla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contínuo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Faixa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r>
              <a:tr h="463113">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Instituto</a:t>
                      </a:r>
                      <a:r>
                        <a:rPr lang="en-US" sz="1400" dirty="0">
                          <a:effectLst/>
                        </a:rPr>
                        <a:t> </a:t>
                      </a:r>
                      <a:r>
                        <a:rPr lang="en-US" sz="1400" dirty="0" err="1">
                          <a:effectLst/>
                        </a:rPr>
                        <a:t>Tecnológico</a:t>
                      </a:r>
                      <a:r>
                        <a:rPr lang="en-US" sz="1400" dirty="0">
                          <a:effectLst/>
                        </a:rPr>
                        <a:t> de </a:t>
                      </a:r>
                      <a:r>
                        <a:rPr lang="en-US" sz="1400" dirty="0" err="1">
                          <a:effectLst/>
                        </a:rPr>
                        <a:t>Aeronáutica</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ITA</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4,60</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63113">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dirty="0">
                          <a:effectLst/>
                        </a:rPr>
                        <a:t>Universidade Federal do Rio Grande do Sul</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UFRGS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4,28</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63113">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pt-BR" sz="1400" dirty="0">
                          <a:effectLst/>
                        </a:rPr>
                        <a:t>Fundação Universidade Federal do ABC</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en-US" sz="1400" dirty="0">
                          <a:effectLst/>
                        </a:rPr>
                        <a:t>UFABC</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en-US" sz="1400" dirty="0">
                          <a:effectLst/>
                        </a:rPr>
                        <a:t>4,26</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r>
              <a:tr h="463113">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Universidade</a:t>
                      </a:r>
                      <a:r>
                        <a:rPr lang="en-US" sz="1400" dirty="0">
                          <a:effectLst/>
                        </a:rPr>
                        <a:t> Federal de </a:t>
                      </a:r>
                      <a:r>
                        <a:rPr lang="en-US" sz="1400" dirty="0" err="1">
                          <a:effectLst/>
                        </a:rPr>
                        <a:t>Lavras</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UFLA</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4,25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63113">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Universidade Estadual de Campinas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UNICAMP</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4,22</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310980">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Instituto Militar de Engenharia</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IME</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4,19</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956119616"/>
              </p:ext>
            </p:extLst>
          </p:nvPr>
        </p:nvGraphicFramePr>
        <p:xfrm>
          <a:off x="4644008" y="926984"/>
          <a:ext cx="4104456" cy="4520904"/>
        </p:xfrm>
        <a:graphic>
          <a:graphicData uri="http://schemas.openxmlformats.org/drawingml/2006/table">
            <a:tbl>
              <a:tblPr/>
              <a:tblGrid>
                <a:gridCol w="864096"/>
                <a:gridCol w="1008112"/>
                <a:gridCol w="645078"/>
                <a:gridCol w="793585"/>
                <a:gridCol w="793585"/>
              </a:tblGrid>
              <a:tr h="848947">
                <a:tc>
                  <a:txBody>
                    <a:bodyPr/>
                    <a:lstStyle/>
                    <a:p>
                      <a:pPr algn="l"/>
                      <a:r>
                        <a:rPr lang="pt-BR" sz="1400" b="1" dirty="0">
                          <a:solidFill>
                            <a:srgbClr val="FFFFFF"/>
                          </a:solidFill>
                          <a:effectLst/>
                        </a:rPr>
                        <a:t>Último ano avaliado no </a:t>
                      </a:r>
                      <a:r>
                        <a:rPr lang="pt-BR" sz="1400" b="1" dirty="0" err="1">
                          <a:solidFill>
                            <a:srgbClr val="FFFFFF"/>
                          </a:solidFill>
                          <a:effectLst/>
                        </a:rPr>
                        <a:t>Enade</a:t>
                      </a:r>
                      <a:endParaRPr lang="pt-BR"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Instituição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Sigla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contínuo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Faixa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r>
              <a:tr h="524329">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dirty="0">
                          <a:effectLst/>
                        </a:rPr>
                        <a:t>Universidade Federal de Minas Gerais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UFMG</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4,14</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523412">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Universidade</a:t>
                      </a:r>
                      <a:r>
                        <a:rPr lang="en-US" sz="1400" dirty="0">
                          <a:effectLst/>
                        </a:rPr>
                        <a:t> Federal de </a:t>
                      </a:r>
                      <a:r>
                        <a:rPr lang="en-US" sz="1400" dirty="0" err="1">
                          <a:effectLst/>
                        </a:rPr>
                        <a:t>Viçosa</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UFV</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4,08</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695354">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a:effectLst/>
                        </a:rPr>
                        <a:t>Universidade Federal do Triângulo Mineiro</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UFTM</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4,05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524329">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a:effectLst/>
                        </a:rPr>
                        <a:t>Universidade Federal de São Carlos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UFSCAR</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4,02</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628045">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Universidade</a:t>
                      </a:r>
                      <a:r>
                        <a:rPr lang="en-US" sz="1400" dirty="0">
                          <a:effectLst/>
                        </a:rPr>
                        <a:t> Federal de Santa </a:t>
                      </a:r>
                      <a:r>
                        <a:rPr lang="en-US" sz="1400" dirty="0" err="1">
                          <a:effectLst/>
                        </a:rPr>
                        <a:t>Catarina</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UFSC</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3,98</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sp>
        <p:nvSpPr>
          <p:cNvPr id="6" name="CaixaDeTexto 5"/>
          <p:cNvSpPr txBox="1"/>
          <p:nvPr/>
        </p:nvSpPr>
        <p:spPr>
          <a:xfrm>
            <a:off x="497988" y="186833"/>
            <a:ext cx="7704856" cy="646331"/>
          </a:xfrm>
          <a:prstGeom prst="rect">
            <a:avLst/>
          </a:prstGeom>
          <a:noFill/>
        </p:spPr>
        <p:txBody>
          <a:bodyPr wrap="square" rtlCol="0">
            <a:spAutoFit/>
          </a:bodyPr>
          <a:lstStyle/>
          <a:p>
            <a:r>
              <a:rPr lang="pt-BR" b="1" cap="all" dirty="0" smtClean="0"/>
              <a:t>UNIVERSIDADES  </a:t>
            </a:r>
            <a:r>
              <a:rPr lang="pt-BR" b="1" cap="all" dirty="0"/>
              <a:t>PÚBLICAS COM NOTA MÁXIMA DO </a:t>
            </a:r>
            <a:r>
              <a:rPr lang="pt-BR" b="1" cap="all" dirty="0" smtClean="0"/>
              <a:t>MEC  2012</a:t>
            </a:r>
            <a:endParaRPr lang="pt-BR" b="1" cap="all" dirty="0"/>
          </a:p>
          <a:p>
            <a:endParaRPr lang="en-US" dirty="0"/>
          </a:p>
        </p:txBody>
      </p:sp>
      <p:sp>
        <p:nvSpPr>
          <p:cNvPr id="7" name="Espaço Reservado para Número de Slide 6"/>
          <p:cNvSpPr>
            <a:spLocks noGrp="1"/>
          </p:cNvSpPr>
          <p:nvPr>
            <p:ph type="sldNum" sz="quarter" idx="12"/>
          </p:nvPr>
        </p:nvSpPr>
        <p:spPr/>
        <p:txBody>
          <a:bodyPr/>
          <a:lstStyle/>
          <a:p>
            <a:fld id="{5A40E282-7EDA-4CC2-946D-558ADDCF5466}" type="slidenum">
              <a:rPr lang="pt-BR" smtClean="0"/>
              <a:pPr/>
              <a:t>32</a:t>
            </a:fld>
            <a:endParaRPr lang="pt-BR"/>
          </a:p>
        </p:txBody>
      </p:sp>
    </p:spTree>
    <p:extLst>
      <p:ext uri="{BB962C8B-B14F-4D97-AF65-F5344CB8AC3E}">
        <p14:creationId xmlns:p14="http://schemas.microsoft.com/office/powerpoint/2010/main" val="3093361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79712" y="1335088"/>
            <a:ext cx="5760640" cy="1138773"/>
          </a:xfrm>
          <a:prstGeom prst="rect">
            <a:avLst/>
          </a:prstGeom>
          <a:noFill/>
        </p:spPr>
        <p:txBody>
          <a:bodyPr wrap="square" rtlCol="0">
            <a:spAutoFit/>
          </a:bodyPr>
          <a:lstStyle/>
          <a:p>
            <a:pPr algn="ctr"/>
            <a:r>
              <a:rPr lang="en-US" sz="2800" dirty="0" smtClean="0">
                <a:latin typeface="Comic Sans MS" pitchFamily="66" charset="0"/>
              </a:rPr>
              <a:t>CLASSIFICAÇÃO IGC-2013</a:t>
            </a:r>
          </a:p>
          <a:p>
            <a:pPr algn="ctr"/>
            <a:endParaRPr lang="en-US" sz="2000" dirty="0" smtClean="0">
              <a:latin typeface="Comic Sans MS" pitchFamily="66" charset="0"/>
            </a:endParaRPr>
          </a:p>
          <a:p>
            <a:pPr algn="ctr"/>
            <a:r>
              <a:rPr lang="en-US" sz="2000" dirty="0" err="1" smtClean="0">
                <a:latin typeface="Comic Sans MS" pitchFamily="66" charset="0"/>
              </a:rPr>
              <a:t>Indice</a:t>
            </a:r>
            <a:r>
              <a:rPr lang="en-US" sz="2000" dirty="0" smtClean="0">
                <a:latin typeface="Comic Sans MS" pitchFamily="66" charset="0"/>
              </a:rPr>
              <a:t> </a:t>
            </a:r>
            <a:r>
              <a:rPr lang="en-US" sz="2000" dirty="0" err="1" smtClean="0">
                <a:latin typeface="Comic Sans MS" pitchFamily="66" charset="0"/>
              </a:rPr>
              <a:t>Geral</a:t>
            </a:r>
            <a:r>
              <a:rPr lang="en-US" sz="2000" dirty="0" smtClean="0">
                <a:latin typeface="Comic Sans MS" pitchFamily="66" charset="0"/>
              </a:rPr>
              <a:t> de </a:t>
            </a:r>
            <a:r>
              <a:rPr lang="en-US" sz="2000" dirty="0" err="1" smtClean="0">
                <a:latin typeface="Comic Sans MS" pitchFamily="66" charset="0"/>
              </a:rPr>
              <a:t>Cursos</a:t>
            </a:r>
            <a:endParaRPr lang="en-US" sz="2000" dirty="0">
              <a:latin typeface="Comic Sans MS" pitchFamily="66" charset="0"/>
            </a:endParaRPr>
          </a:p>
        </p:txBody>
      </p:sp>
      <p:sp>
        <p:nvSpPr>
          <p:cNvPr id="3" name="CaixaDeTexto 2"/>
          <p:cNvSpPr txBox="1"/>
          <p:nvPr/>
        </p:nvSpPr>
        <p:spPr>
          <a:xfrm>
            <a:off x="755576" y="2650391"/>
            <a:ext cx="7776864" cy="3293209"/>
          </a:xfrm>
          <a:prstGeom prst="rect">
            <a:avLst/>
          </a:prstGeom>
          <a:noFill/>
        </p:spPr>
        <p:txBody>
          <a:bodyPr wrap="square" rtlCol="0">
            <a:spAutoFit/>
          </a:bodyPr>
          <a:lstStyle/>
          <a:p>
            <a:r>
              <a:rPr lang="en-US" dirty="0" smtClean="0">
                <a:latin typeface="Comic Sans MS" pitchFamily="66" charset="0"/>
              </a:rPr>
              <a:t>GERAL:  IGC: 5  (4200 </a:t>
            </a:r>
            <a:r>
              <a:rPr lang="en-US" dirty="0" err="1" smtClean="0">
                <a:latin typeface="Comic Sans MS" pitchFamily="66" charset="0"/>
              </a:rPr>
              <a:t>pontos</a:t>
            </a:r>
            <a:r>
              <a:rPr lang="en-US" dirty="0" smtClean="0">
                <a:latin typeface="Comic Sans MS" pitchFamily="66" charset="0"/>
              </a:rPr>
              <a:t>)   </a:t>
            </a:r>
            <a:r>
              <a:rPr lang="en-US" b="1" dirty="0" smtClean="0">
                <a:latin typeface="Comic Sans MS" pitchFamily="66" charset="0"/>
              </a:rPr>
              <a:t>Ranking 2</a:t>
            </a:r>
            <a:r>
              <a:rPr lang="en-US" b="1" baseline="30000" dirty="0" smtClean="0">
                <a:latin typeface="Comic Sans MS" pitchFamily="66" charset="0"/>
              </a:rPr>
              <a:t>0</a:t>
            </a:r>
            <a:endParaRPr lang="en-US" b="1" dirty="0" smtClean="0">
              <a:latin typeface="Comic Sans MS" pitchFamily="66" charset="0"/>
            </a:endParaRPr>
          </a:p>
          <a:p>
            <a:endParaRPr lang="en-US" dirty="0" smtClean="0">
              <a:latin typeface="Comic Sans MS" pitchFamily="66" charset="0"/>
            </a:endParaRPr>
          </a:p>
          <a:p>
            <a:endParaRPr lang="en-US" dirty="0">
              <a:latin typeface="Comic Sans MS" pitchFamily="66" charset="0"/>
            </a:endParaRPr>
          </a:p>
          <a:p>
            <a:r>
              <a:rPr lang="en-US" sz="2000" dirty="0" smtClean="0">
                <a:latin typeface="Comic Sans MS" pitchFamily="66" charset="0"/>
              </a:rPr>
              <a:t>                      </a:t>
            </a:r>
            <a:r>
              <a:rPr lang="en-US" sz="2000" dirty="0" err="1" smtClean="0">
                <a:latin typeface="Comic Sans MS" pitchFamily="66" charset="0"/>
              </a:rPr>
              <a:t>Conceito</a:t>
            </a:r>
            <a:r>
              <a:rPr lang="en-US" sz="2000" dirty="0" smtClean="0">
                <a:latin typeface="Comic Sans MS" pitchFamily="66" charset="0"/>
              </a:rPr>
              <a:t> </a:t>
            </a:r>
            <a:r>
              <a:rPr lang="en-US" sz="2000" dirty="0" err="1">
                <a:latin typeface="Comic Sans MS" pitchFamily="66" charset="0"/>
              </a:rPr>
              <a:t>P</a:t>
            </a:r>
            <a:r>
              <a:rPr lang="en-US" sz="2000" dirty="0" err="1" smtClean="0">
                <a:latin typeface="Comic Sans MS" pitchFamily="66" charset="0"/>
              </a:rPr>
              <a:t>reliminar</a:t>
            </a:r>
            <a:r>
              <a:rPr lang="en-US" sz="2000" dirty="0" smtClean="0">
                <a:latin typeface="Comic Sans MS" pitchFamily="66" charset="0"/>
              </a:rPr>
              <a:t> de </a:t>
            </a:r>
            <a:r>
              <a:rPr lang="en-US" sz="2000" dirty="0" err="1" smtClean="0">
                <a:latin typeface="Comic Sans MS" pitchFamily="66" charset="0"/>
              </a:rPr>
              <a:t>Curso</a:t>
            </a:r>
            <a:r>
              <a:rPr lang="en-US" sz="2000" dirty="0" smtClean="0">
                <a:latin typeface="Comic Sans MS" pitchFamily="66" charset="0"/>
              </a:rPr>
              <a:t>:</a:t>
            </a:r>
          </a:p>
          <a:p>
            <a:endParaRPr lang="en-US" dirty="0" smtClean="0">
              <a:latin typeface="Comic Sans MS" pitchFamily="66" charset="0"/>
            </a:endParaRPr>
          </a:p>
          <a:p>
            <a:pPr>
              <a:lnSpc>
                <a:spcPct val="200000"/>
              </a:lnSpc>
              <a:spcBef>
                <a:spcPts val="1200"/>
              </a:spcBef>
            </a:pPr>
            <a:r>
              <a:rPr lang="en-US" b="1" dirty="0" err="1" smtClean="0">
                <a:latin typeface="Comic Sans MS" pitchFamily="66" charset="0"/>
              </a:rPr>
              <a:t>Primeiro</a:t>
            </a:r>
            <a:r>
              <a:rPr lang="en-US" b="1" dirty="0" smtClean="0">
                <a:latin typeface="Comic Sans MS" pitchFamily="66" charset="0"/>
              </a:rPr>
              <a:t> </a:t>
            </a:r>
            <a:r>
              <a:rPr lang="en-US" b="1" dirty="0" err="1" smtClean="0">
                <a:latin typeface="Comic Sans MS" pitchFamily="66" charset="0"/>
              </a:rPr>
              <a:t>lugar</a:t>
            </a:r>
            <a:r>
              <a:rPr lang="en-US" dirty="0" smtClean="0">
                <a:latin typeface="Comic Sans MS" pitchFamily="66" charset="0"/>
              </a:rPr>
              <a:t>: </a:t>
            </a:r>
            <a:r>
              <a:rPr lang="en-US" dirty="0" err="1" smtClean="0">
                <a:latin typeface="Comic Sans MS" pitchFamily="66" charset="0"/>
              </a:rPr>
              <a:t>Química</a:t>
            </a:r>
            <a:r>
              <a:rPr lang="en-US" dirty="0">
                <a:latin typeface="Comic Sans MS" pitchFamily="66" charset="0"/>
              </a:rPr>
              <a:t> </a:t>
            </a:r>
            <a:r>
              <a:rPr lang="en-US" dirty="0" smtClean="0">
                <a:latin typeface="Comic Sans MS" pitchFamily="66" charset="0"/>
              </a:rPr>
              <a:t>(</a:t>
            </a:r>
            <a:r>
              <a:rPr lang="en-US" dirty="0" err="1" smtClean="0">
                <a:latin typeface="Comic Sans MS" pitchFamily="66" charset="0"/>
              </a:rPr>
              <a:t>Bacharelado</a:t>
            </a:r>
            <a:r>
              <a:rPr lang="en-US" dirty="0" smtClean="0">
                <a:latin typeface="Comic Sans MS" pitchFamily="66" charset="0"/>
              </a:rPr>
              <a:t> e </a:t>
            </a:r>
            <a:r>
              <a:rPr lang="en-US" dirty="0" err="1" smtClean="0">
                <a:latin typeface="Comic Sans MS" pitchFamily="66" charset="0"/>
              </a:rPr>
              <a:t>Licenciatura</a:t>
            </a:r>
            <a:r>
              <a:rPr lang="en-US" dirty="0" smtClean="0">
                <a:latin typeface="Comic Sans MS" pitchFamily="66" charset="0"/>
              </a:rPr>
              <a:t>), </a:t>
            </a:r>
            <a:r>
              <a:rPr lang="en-US" dirty="0" err="1" smtClean="0">
                <a:latin typeface="Comic Sans MS" pitchFamily="66" charset="0"/>
              </a:rPr>
              <a:t>Matemática</a:t>
            </a:r>
            <a:r>
              <a:rPr lang="en-US" dirty="0" smtClean="0">
                <a:latin typeface="Comic Sans MS" pitchFamily="66" charset="0"/>
              </a:rPr>
              <a:t> </a:t>
            </a:r>
            <a:r>
              <a:rPr lang="en-US" dirty="0">
                <a:latin typeface="Comic Sans MS" pitchFamily="66" charset="0"/>
              </a:rPr>
              <a:t>(</a:t>
            </a:r>
            <a:r>
              <a:rPr lang="en-US" dirty="0" err="1">
                <a:latin typeface="Comic Sans MS" pitchFamily="66" charset="0"/>
              </a:rPr>
              <a:t>Bacharelado</a:t>
            </a:r>
            <a:r>
              <a:rPr lang="en-US" dirty="0">
                <a:latin typeface="Comic Sans MS" pitchFamily="66" charset="0"/>
              </a:rPr>
              <a:t> e </a:t>
            </a:r>
            <a:r>
              <a:rPr lang="en-US" dirty="0" err="1" smtClean="0">
                <a:latin typeface="Comic Sans MS" pitchFamily="66" charset="0"/>
              </a:rPr>
              <a:t>Licenciatura</a:t>
            </a:r>
            <a:r>
              <a:rPr lang="en-US" dirty="0" smtClean="0">
                <a:latin typeface="Comic Sans MS" pitchFamily="66" charset="0"/>
              </a:rPr>
              <a:t>), </a:t>
            </a:r>
            <a:r>
              <a:rPr lang="en-US" dirty="0" err="1" smtClean="0">
                <a:latin typeface="Comic Sans MS" pitchFamily="66" charset="0"/>
              </a:rPr>
              <a:t>Engenharia</a:t>
            </a:r>
            <a:r>
              <a:rPr lang="en-US" dirty="0" smtClean="0">
                <a:latin typeface="Comic Sans MS" pitchFamily="66" charset="0"/>
              </a:rPr>
              <a:t> </a:t>
            </a:r>
            <a:r>
              <a:rPr lang="en-US" dirty="0" err="1" smtClean="0">
                <a:latin typeface="Comic Sans MS" pitchFamily="66" charset="0"/>
              </a:rPr>
              <a:t>Ambiental</a:t>
            </a:r>
            <a:r>
              <a:rPr lang="en-US" dirty="0" smtClean="0">
                <a:latin typeface="Comic Sans MS" pitchFamily="66" charset="0"/>
              </a:rPr>
              <a:t> e </a:t>
            </a:r>
            <a:r>
              <a:rPr lang="en-US" dirty="0">
                <a:latin typeface="Comic Sans MS" pitchFamily="66" charset="0"/>
              </a:rPr>
              <a:t>U</a:t>
            </a:r>
            <a:r>
              <a:rPr lang="en-US" dirty="0" smtClean="0">
                <a:latin typeface="Comic Sans MS" pitchFamily="66" charset="0"/>
              </a:rPr>
              <a:t>rbana, </a:t>
            </a:r>
            <a:r>
              <a:rPr lang="en-US" dirty="0" err="1" smtClean="0">
                <a:latin typeface="Comic Sans MS" pitchFamily="66" charset="0"/>
              </a:rPr>
              <a:t>Engenharia</a:t>
            </a:r>
            <a:r>
              <a:rPr lang="en-US" dirty="0" smtClean="0">
                <a:latin typeface="Comic Sans MS" pitchFamily="66" charset="0"/>
              </a:rPr>
              <a:t> de </a:t>
            </a:r>
            <a:r>
              <a:rPr lang="en-US" dirty="0" err="1">
                <a:latin typeface="Comic Sans MS" pitchFamily="66" charset="0"/>
              </a:rPr>
              <a:t>M</a:t>
            </a:r>
            <a:r>
              <a:rPr lang="en-US" dirty="0" err="1" smtClean="0">
                <a:latin typeface="Comic Sans MS" pitchFamily="66" charset="0"/>
              </a:rPr>
              <a:t>ateriais</a:t>
            </a:r>
            <a:r>
              <a:rPr lang="en-US" dirty="0" smtClean="0">
                <a:latin typeface="Comic Sans MS" pitchFamily="66" charset="0"/>
              </a:rPr>
              <a:t> </a:t>
            </a:r>
            <a:endParaRPr lang="en-US" dirty="0">
              <a:latin typeface="Comic Sans MS" pitchFamily="66" charset="0"/>
            </a:endParaRPr>
          </a:p>
        </p:txBody>
      </p:sp>
      <p:sp>
        <p:nvSpPr>
          <p:cNvPr id="6" name="Espaço Reservado para Número de Slide 5"/>
          <p:cNvSpPr>
            <a:spLocks noGrp="1"/>
          </p:cNvSpPr>
          <p:nvPr>
            <p:ph type="sldNum" sz="quarter" idx="12"/>
          </p:nvPr>
        </p:nvSpPr>
        <p:spPr/>
        <p:txBody>
          <a:bodyPr/>
          <a:lstStyle/>
          <a:p>
            <a:fld id="{5A40E282-7EDA-4CC2-946D-558ADDCF5466}" type="slidenum">
              <a:rPr lang="pt-BR" smtClean="0"/>
              <a:pPr/>
              <a:t>33</a:t>
            </a:fld>
            <a:endParaRPr lang="pt-BR"/>
          </a:p>
        </p:txBody>
      </p:sp>
    </p:spTree>
    <p:extLst>
      <p:ext uri="{BB962C8B-B14F-4D97-AF65-F5344CB8AC3E}">
        <p14:creationId xmlns:p14="http://schemas.microsoft.com/office/powerpoint/2010/main" val="3557421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rgbClr val="002060"/>
          </a:solidFill>
        </p:spPr>
        <p:txBody>
          <a:bodyPr/>
          <a:lstStyle/>
          <a:p>
            <a:r>
              <a:rPr lang="pt-BR" dirty="0" smtClean="0">
                <a:solidFill>
                  <a:srgbClr val="FF0000"/>
                </a:solidFill>
                <a:latin typeface="Arnprior" panose="02000400000000000000" pitchFamily="2" charset="0"/>
              </a:rPr>
              <a:t>FOLHA DE SÃO PAULO</a:t>
            </a:r>
            <a:endParaRPr lang="pt-BR" dirty="0">
              <a:solidFill>
                <a:srgbClr val="FF0000"/>
              </a:solidFill>
              <a:latin typeface="Arnprior" panose="02000400000000000000" pitchFamily="2" charset="0"/>
            </a:endParaRPr>
          </a:p>
        </p:txBody>
      </p:sp>
      <p:sp>
        <p:nvSpPr>
          <p:cNvPr id="3" name="Subtítulo 2"/>
          <p:cNvSpPr>
            <a:spLocks noGrp="1"/>
          </p:cNvSpPr>
          <p:nvPr>
            <p:ph type="subTitle" idx="1"/>
          </p:nvPr>
        </p:nvSpPr>
        <p:spPr/>
        <p:txBody>
          <a:bodyPr/>
          <a:lstStyle/>
          <a:p>
            <a:r>
              <a:rPr lang="pt-BR" dirty="0" smtClean="0">
                <a:solidFill>
                  <a:schemeClr val="accent5">
                    <a:lumMod val="75000"/>
                  </a:schemeClr>
                </a:solidFill>
              </a:rPr>
              <a:t>PRIMEIRO LUGAR NO QUESITO </a:t>
            </a:r>
          </a:p>
          <a:p>
            <a:r>
              <a:rPr lang="pt-BR" dirty="0" smtClean="0">
                <a:solidFill>
                  <a:schemeClr val="accent5">
                    <a:lumMod val="75000"/>
                  </a:schemeClr>
                </a:solidFill>
              </a:rPr>
              <a:t>INTERNACIONALIZAÇÃO</a:t>
            </a:r>
            <a:endParaRPr lang="pt-BR" dirty="0">
              <a:solidFill>
                <a:schemeClr val="accent5">
                  <a:lumMod val="75000"/>
                </a:schemeClr>
              </a:solidFill>
            </a:endParaRPr>
          </a:p>
        </p:txBody>
      </p:sp>
      <p:sp>
        <p:nvSpPr>
          <p:cNvPr id="6" name="Espaço Reservado para Número de Slide 5"/>
          <p:cNvSpPr>
            <a:spLocks noGrp="1"/>
          </p:cNvSpPr>
          <p:nvPr>
            <p:ph type="sldNum" sz="quarter" idx="12"/>
          </p:nvPr>
        </p:nvSpPr>
        <p:spPr/>
        <p:txBody>
          <a:bodyPr/>
          <a:lstStyle/>
          <a:p>
            <a:fld id="{5A40E282-7EDA-4CC2-946D-558ADDCF5466}" type="slidenum">
              <a:rPr lang="pt-BR" smtClean="0"/>
              <a:pPr/>
              <a:t>34</a:t>
            </a:fld>
            <a:endParaRPr lang="pt-BR"/>
          </a:p>
        </p:txBody>
      </p:sp>
    </p:spTree>
    <p:extLst>
      <p:ext uri="{BB962C8B-B14F-4D97-AF65-F5344CB8AC3E}">
        <p14:creationId xmlns:p14="http://schemas.microsoft.com/office/powerpoint/2010/main" val="39392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414" y="2380059"/>
            <a:ext cx="8640960" cy="4401205"/>
          </a:xfrm>
          <a:prstGeom prst="rect">
            <a:avLst/>
          </a:prstGeom>
          <a:noFill/>
        </p:spPr>
        <p:txBody>
          <a:bodyPr wrap="square" rtlCol="0">
            <a:spAutoFit/>
          </a:bodyPr>
          <a:lstStyle/>
          <a:p>
            <a:r>
              <a:rPr lang="pt-BR" sz="2000" b="1" dirty="0" smtClean="0">
                <a:latin typeface="Comic Sans MS" pitchFamily="66" charset="0"/>
              </a:rPr>
              <a:t>A </a:t>
            </a:r>
            <a:r>
              <a:rPr lang="pt-BR" sz="2000" b="1" dirty="0">
                <a:latin typeface="Comic Sans MS" pitchFamily="66" charset="0"/>
              </a:rPr>
              <a:t>estrutura do BC&amp;T e a UFABC mudaram as minhas bases </a:t>
            </a:r>
            <a:r>
              <a:rPr lang="pt-BR" sz="2000" b="1" dirty="0" err="1">
                <a:latin typeface="Comic Sans MS" pitchFamily="66" charset="0"/>
              </a:rPr>
              <a:t>educacionais,ampliaram</a:t>
            </a:r>
            <a:r>
              <a:rPr lang="pt-BR" sz="2000" b="1" dirty="0">
                <a:latin typeface="Comic Sans MS" pitchFamily="66" charset="0"/>
              </a:rPr>
              <a:t> as minhas perspectivas de vida e visão de mundo</a:t>
            </a:r>
            <a:r>
              <a:rPr lang="pt-BR" sz="2000" b="1" dirty="0" smtClean="0">
                <a:latin typeface="Comic Sans MS" pitchFamily="66" charset="0"/>
              </a:rPr>
              <a:t>.</a:t>
            </a:r>
          </a:p>
          <a:p>
            <a:r>
              <a:rPr lang="pt-BR" sz="2000" b="1" dirty="0" smtClean="0">
                <a:latin typeface="Comic Sans MS" pitchFamily="66" charset="0"/>
              </a:rPr>
              <a:t>.............</a:t>
            </a:r>
          </a:p>
          <a:p>
            <a:r>
              <a:rPr lang="pt-BR" sz="2000" b="1" dirty="0" smtClean="0">
                <a:latin typeface="Comic Sans MS" pitchFamily="66" charset="0"/>
              </a:rPr>
              <a:t> Gostaria </a:t>
            </a:r>
            <a:r>
              <a:rPr lang="pt-BR" sz="2000" b="1" dirty="0">
                <a:latin typeface="Comic Sans MS" pitchFamily="66" charset="0"/>
              </a:rPr>
              <a:t>de dedicar este prêmio (anexo) aos senhores professores e compartilhar essas experiência dos últimos anos mostrando o quando eu considero o BC&amp;T o grande diferencial e divisor de águas na minha </a:t>
            </a:r>
            <a:r>
              <a:rPr lang="pt-BR" sz="2000" b="1" dirty="0" smtClean="0">
                <a:latin typeface="Comic Sans MS" pitchFamily="66" charset="0"/>
              </a:rPr>
              <a:t>formação </a:t>
            </a:r>
            <a:r>
              <a:rPr lang="pt-BR" sz="2000" b="1" dirty="0">
                <a:latin typeface="Comic Sans MS" pitchFamily="66" charset="0"/>
              </a:rPr>
              <a:t>não apenas do ponto de vista cientifico e profissional, mas também pessoal, além das diversas portas que este curso pioneiro e ousado abriu na minha vida.</a:t>
            </a:r>
            <a:br>
              <a:rPr lang="pt-BR" sz="2000" b="1" dirty="0">
                <a:latin typeface="Comic Sans MS" pitchFamily="66" charset="0"/>
              </a:rPr>
            </a:br>
            <a:r>
              <a:rPr lang="pt-BR" sz="2000" b="1" dirty="0" smtClean="0">
                <a:latin typeface="Comic Sans MS" pitchFamily="66" charset="0"/>
              </a:rPr>
              <a:t>............</a:t>
            </a:r>
            <a:endParaRPr lang="pt-BR" sz="2000" b="1" dirty="0">
              <a:latin typeface="Comic Sans MS" pitchFamily="66" charset="0"/>
            </a:endParaRPr>
          </a:p>
          <a:p>
            <a:r>
              <a:rPr lang="pt-BR" sz="2000" b="1" dirty="0">
                <a:latin typeface="Comic Sans MS" pitchFamily="66" charset="0"/>
              </a:rPr>
              <a:t>Grato, Thiago Alencar.</a:t>
            </a:r>
            <a:endParaRPr lang="en-US" sz="2000" dirty="0">
              <a:latin typeface="Comic Sans MS" pitchFamily="66" charset="0"/>
            </a:endParaRPr>
          </a:p>
          <a:p>
            <a:r>
              <a:rPr lang="pt-BR" sz="2000" b="1" dirty="0">
                <a:latin typeface="Comic Sans MS" pitchFamily="66" charset="0"/>
              </a:rPr>
              <a:t/>
            </a:r>
            <a:br>
              <a:rPr lang="pt-BR" sz="2000" b="1" dirty="0">
                <a:latin typeface="Comic Sans MS" pitchFamily="66" charset="0"/>
              </a:rPr>
            </a:br>
            <a:endParaRPr lang="pt-BR" sz="2000" dirty="0">
              <a:latin typeface="Comic Sans MS" pitchFamily="66" charset="0"/>
            </a:endParaRPr>
          </a:p>
        </p:txBody>
      </p:sp>
      <p:sp>
        <p:nvSpPr>
          <p:cNvPr id="3" name="CaixaDeTexto 2"/>
          <p:cNvSpPr txBox="1"/>
          <p:nvPr/>
        </p:nvSpPr>
        <p:spPr>
          <a:xfrm>
            <a:off x="1371600" y="457200"/>
            <a:ext cx="7620000" cy="107721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A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student´s</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letter</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Recipeint</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of</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the</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ieee</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pt-BR" sz="32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prize</a:t>
            </a:r>
            <a:r>
              <a:rPr lang="pt-BR" sz="3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2014</a:t>
            </a:r>
            <a:endParaRPr lang="pt-BR" sz="3200" b="1"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818281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Prêmio internacional do IEEE Latin America para aluno da UFA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3371850" cy="4589462"/>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438400" y="704165"/>
            <a:ext cx="5334000"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36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IEEE PRIZE 2014</a:t>
            </a:r>
            <a:endParaRPr lang="pt-BR" sz="3600" b="1"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3735329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1844824"/>
            <a:ext cx="7992888" cy="4893647"/>
          </a:xfrm>
          <a:prstGeom prst="rect">
            <a:avLst/>
          </a:prstGeom>
          <a:noFill/>
        </p:spPr>
        <p:txBody>
          <a:bodyPr wrap="square" rtlCol="0">
            <a:spAutoFit/>
          </a:bodyPr>
          <a:lstStyle/>
          <a:p>
            <a:r>
              <a:rPr lang="pt-BR" b="1" dirty="0">
                <a:latin typeface="Comic Sans MS" pitchFamily="66" charset="0"/>
              </a:rPr>
              <a:t>Bacharelados interdisciplinares colocam universidades federais em destaque</a:t>
            </a:r>
            <a:endParaRPr lang="pt-BR" dirty="0">
              <a:latin typeface="Comic Sans MS" pitchFamily="66" charset="0"/>
            </a:endParaRPr>
          </a:p>
          <a:p>
            <a:r>
              <a:rPr lang="pt-BR" sz="2000" dirty="0" smtClean="0">
                <a:latin typeface="Comic Sans MS" pitchFamily="66" charset="0"/>
              </a:rPr>
              <a:t>Durante </a:t>
            </a:r>
            <a:r>
              <a:rPr lang="pt-BR" sz="2000" dirty="0">
                <a:latin typeface="Comic Sans MS" pitchFamily="66" charset="0"/>
              </a:rPr>
              <a:t>painel sobre educação superior no Fórum Mundial de Educação, realizado em Incheon, Coreia do Sul, as universidades federais brasileiras do ABC (UFABC) e do Sul da Bahia (UFSB) ganharam destaque. A partir do modelo bem-sucedido nas duas instituições, o ministro da Educação, Renato Janine Ribeiro, explicou que o Brasil acredita na importância dos bacharelados interdisciplinares.</a:t>
            </a:r>
          </a:p>
          <a:p>
            <a:r>
              <a:rPr lang="pt-BR" sz="2000" dirty="0">
                <a:latin typeface="Comic Sans MS" pitchFamily="66" charset="0"/>
              </a:rPr>
              <a:t>Esse modelo é visto como uma solução futura para a educação superior, na opinião do ministro. “</a:t>
            </a:r>
            <a:r>
              <a:rPr lang="pt-BR" sz="2000" u="sng" dirty="0">
                <a:latin typeface="Comic Sans MS" pitchFamily="66" charset="0"/>
              </a:rPr>
              <a:t>Algumas áreas, como saúde e engenharia, precisam ser bem rígidas</a:t>
            </a:r>
            <a:r>
              <a:rPr lang="pt-BR" sz="2000" dirty="0">
                <a:latin typeface="Comic Sans MS" pitchFamily="66" charset="0"/>
              </a:rPr>
              <a:t>. Mas há cursos em que podemos investir nos bacharelados interdisciplinares”, explicou Janine Ribeiro.</a:t>
            </a:r>
          </a:p>
          <a:p>
            <a:r>
              <a:rPr lang="pt-BR" sz="2000" dirty="0"/>
              <a:t> </a:t>
            </a:r>
          </a:p>
          <a:p>
            <a:endParaRPr lang="pt-BR" dirty="0"/>
          </a:p>
        </p:txBody>
      </p:sp>
      <p:sp>
        <p:nvSpPr>
          <p:cNvPr id="3" name="CaixaDeTexto 2"/>
          <p:cNvSpPr txBox="1"/>
          <p:nvPr/>
        </p:nvSpPr>
        <p:spPr>
          <a:xfrm>
            <a:off x="827584" y="332656"/>
            <a:ext cx="8316416" cy="163121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World Education Forum </a:t>
            </a:r>
            <a:r>
              <a:rPr lang="en-US" sz="36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2015 -    </a:t>
            </a:r>
            <a:r>
              <a:rPr lang="en-US" sz="24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May </a:t>
            </a:r>
            <a:r>
              <a:rPr lang="en-US" sz="24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2015, Incheon, Republic of Korea</a:t>
            </a:r>
          </a:p>
          <a:p>
            <a:endParaRPr lang="pt-B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876617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14400" y="2133600"/>
            <a:ext cx="7344816" cy="3970318"/>
          </a:xfrm>
          <a:prstGeom prst="rect">
            <a:avLst/>
          </a:prstGeom>
          <a:noFill/>
        </p:spPr>
        <p:txBody>
          <a:bodyPr wrap="square" rtlCol="0">
            <a:spAutoFit/>
          </a:bodyPr>
          <a:lstStyle/>
          <a:p>
            <a:r>
              <a:rPr lang="en-US" dirty="0">
                <a:hlinkClick r:id="rId2"/>
              </a:rPr>
              <a:t>The Federal University of ABC (UFABC)</a:t>
            </a:r>
            <a:endParaRPr lang="en-US" dirty="0"/>
          </a:p>
          <a:p>
            <a:r>
              <a:rPr lang="en-US" dirty="0"/>
              <a:t>UFABC is proving the shining example of what public higher education in Brazil can become</a:t>
            </a:r>
          </a:p>
          <a:p>
            <a:r>
              <a:rPr lang="en-US" dirty="0"/>
              <a:t> </a:t>
            </a:r>
          </a:p>
          <a:p>
            <a:r>
              <a:rPr lang="en-US" cap="all" dirty="0"/>
              <a:t>THEGUARDIAN.COM</a:t>
            </a:r>
            <a:endParaRPr lang="en-US" dirty="0"/>
          </a:p>
          <a:p>
            <a:r>
              <a:rPr lang="en-US" cap="all" dirty="0"/>
              <a:t> </a:t>
            </a:r>
            <a:endParaRPr lang="en-US" dirty="0"/>
          </a:p>
          <a:p>
            <a:r>
              <a:rPr lang="en-US" dirty="0"/>
              <a:t>The Federal University of ABC (UFABC)</a:t>
            </a:r>
          </a:p>
          <a:p>
            <a:r>
              <a:rPr lang="en-US" dirty="0"/>
              <a:t>President Lula may have drawn much of his power base from the unions he represented in local industry, but in the creation of the ABC region’s Federal University he has paid back that loyalty. Shaking off the image of closed-off laboratories, conservative approaches and reluctance to change, UFABC is proving the shining example of what public higher education in Brazil can become</a:t>
            </a:r>
          </a:p>
          <a:p>
            <a:endParaRPr lang="pt-BR" dirty="0"/>
          </a:p>
        </p:txBody>
      </p:sp>
      <p:sp>
        <p:nvSpPr>
          <p:cNvPr id="4" name="Rectangle 2"/>
          <p:cNvSpPr txBox="1">
            <a:spLocks noChangeArrowheads="1"/>
          </p:cNvSpPr>
          <p:nvPr/>
        </p:nvSpPr>
        <p:spPr>
          <a:xfrm>
            <a:off x="1080120" y="304800"/>
            <a:ext cx="8028384" cy="1447800"/>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000" b="1" kern="0"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mj-cs"/>
              </a:rPr>
              <a:t>The GUARDIAN (MAY 2015)</a:t>
            </a:r>
            <a:endParaRPr lang="en-US" sz="4000" b="1" kern="0"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a typeface="+mj-ea"/>
              <a:cs typeface="Arial" charset="0"/>
            </a:endParaRPr>
          </a:p>
        </p:txBody>
      </p:sp>
    </p:spTree>
    <p:extLst>
      <p:ext uri="{BB962C8B-B14F-4D97-AF65-F5344CB8AC3E}">
        <p14:creationId xmlns:p14="http://schemas.microsoft.com/office/powerpoint/2010/main" val="3727199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7738" y="762000"/>
            <a:ext cx="5630862" cy="914400"/>
          </a:xfrm>
        </p:spPr>
        <p:txBody>
          <a:bodyPr/>
          <a:lstStyle/>
          <a:p>
            <a:pPr>
              <a:defRPr/>
            </a:pPr>
            <a: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BERNARD SHAW</a:t>
            </a:r>
            <a:endParaRPr lang="en-US"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26627" name="Espaço Reservado para Conteúdo 2"/>
          <p:cNvSpPr>
            <a:spLocks noGrp="1"/>
          </p:cNvSpPr>
          <p:nvPr>
            <p:ph idx="1"/>
          </p:nvPr>
        </p:nvSpPr>
        <p:spPr>
          <a:xfrm>
            <a:off x="838200" y="2057400"/>
            <a:ext cx="7772400" cy="4114800"/>
          </a:xfrm>
          <a:solidFill>
            <a:srgbClr val="00B050"/>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“Reasonable people adapt themselves to the world. Unreasonable people attempt to adapt the world to themselves.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All</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progress</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therefore</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depends</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on</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unreasonable</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pt-BR"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people</a:t>
            </a:r>
            <a:r>
              <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t>
            </a:r>
          </a:p>
          <a:p>
            <a:endParaRPr lang="pt-B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8229600" cy="1295400"/>
          </a:xfrm>
        </p:spPr>
        <p:txBody>
          <a:bodyPr/>
          <a:lstStyle/>
          <a:p>
            <a:pPr algn="ctr">
              <a:defRPr/>
            </a:pPr>
            <a: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t>THE CHALLENGES OF THE</a:t>
            </a:r>
            <a:b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br>
            <a: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t>NEW ERA</a:t>
            </a:r>
            <a:endParaRPr lang="en-US" sz="3600" b="1" cap="all" dirty="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endParaRPr>
          </a:p>
        </p:txBody>
      </p:sp>
      <p:sp>
        <p:nvSpPr>
          <p:cNvPr id="8195" name="Rectangle 3"/>
          <p:cNvSpPr>
            <a:spLocks noGrp="1" noChangeArrowheads="1"/>
          </p:cNvSpPr>
          <p:nvPr>
            <p:ph type="body" idx="1"/>
          </p:nvPr>
        </p:nvSpPr>
        <p:spPr>
          <a:xfrm>
            <a:off x="428625" y="1984375"/>
            <a:ext cx="8382000" cy="5026025"/>
          </a:xfrm>
        </p:spPr>
        <p:txBody>
          <a:bodyPr/>
          <a:lstStyle/>
          <a:p>
            <a:pPr>
              <a:lnSpc>
                <a:spcPct val="90000"/>
              </a:lnSpc>
              <a:defRPr/>
            </a:pPr>
            <a:r>
              <a:rPr lang="en-US" sz="1600" b="1" dirty="0" smtClean="0">
                <a:effectLst>
                  <a:outerShdw blurRad="38100" dist="38100" dir="2700000" algn="tl">
                    <a:srgbClr val="C0C0C0"/>
                  </a:outerShdw>
                </a:effectLst>
                <a:latin typeface="Comic Sans MS" pitchFamily="66" charset="0"/>
              </a:rPr>
              <a:t>THE TRADITIONAL UNIVERSITY ORGANIZATION IS HOPELESS   </a:t>
            </a:r>
            <a:r>
              <a:rPr lang="en-US" sz="1600" b="1" dirty="0">
                <a:effectLst>
                  <a:outerShdw blurRad="38100" dist="38100" dir="2700000" algn="tl">
                    <a:srgbClr val="C0C0C0"/>
                  </a:outerShdw>
                </a:effectLst>
                <a:latin typeface="Comic Sans MS" pitchFamily="66" charset="0"/>
              </a:rPr>
              <a:t/>
            </a:r>
            <a:br>
              <a:rPr lang="en-US" sz="1600" b="1" dirty="0">
                <a:effectLst>
                  <a:outerShdw blurRad="38100" dist="38100" dir="2700000" algn="tl">
                    <a:srgbClr val="C0C0C0"/>
                  </a:outerShdw>
                </a:effectLst>
                <a:latin typeface="Comic Sans MS" pitchFamily="66" charset="0"/>
              </a:rPr>
            </a:br>
            <a:endParaRPr lang="en-US" sz="1600" b="1" dirty="0">
              <a:effectLst>
                <a:outerShdw blurRad="38100" dist="38100" dir="2700000" algn="tl">
                  <a:srgbClr val="C0C0C0"/>
                </a:outerShdw>
              </a:effectLst>
              <a:latin typeface="Comic Sans MS" pitchFamily="66" charset="0"/>
            </a:endParaRPr>
          </a:p>
          <a:p>
            <a:pPr>
              <a:lnSpc>
                <a:spcPct val="90000"/>
              </a:lnSpc>
              <a:defRPr/>
            </a:pPr>
            <a:r>
              <a:rPr lang="en-US" sz="1600" b="1" dirty="0" smtClean="0">
                <a:effectLst>
                  <a:outerShdw blurRad="38100" dist="38100" dir="2700000" algn="tl">
                    <a:srgbClr val="C0C0C0"/>
                  </a:outerShdw>
                </a:effectLst>
                <a:latin typeface="Comic Sans MS" pitchFamily="66" charset="0"/>
              </a:rPr>
              <a:t>THERE IS NO MUCH TIME TO THINK AND TAKE DECISIONS</a:t>
            </a:r>
            <a:r>
              <a:rPr lang="en-US" sz="1600" b="1" dirty="0">
                <a:effectLst>
                  <a:outerShdw blurRad="38100" dist="38100" dir="2700000" algn="tl">
                    <a:srgbClr val="C0C0C0"/>
                  </a:outerShdw>
                </a:effectLst>
                <a:latin typeface="Comic Sans MS" pitchFamily="66" charset="0"/>
              </a:rPr>
              <a:t/>
            </a:r>
            <a:br>
              <a:rPr lang="en-US" sz="1600" b="1" dirty="0">
                <a:effectLst>
                  <a:outerShdw blurRad="38100" dist="38100" dir="2700000" algn="tl">
                    <a:srgbClr val="C0C0C0"/>
                  </a:outerShdw>
                </a:effectLst>
                <a:latin typeface="Comic Sans MS" pitchFamily="66" charset="0"/>
              </a:rPr>
            </a:br>
            <a:endParaRPr lang="en-US" sz="1600" b="1" dirty="0">
              <a:effectLst>
                <a:outerShdw blurRad="38100" dist="38100" dir="2700000" algn="tl">
                  <a:srgbClr val="C0C0C0"/>
                </a:outerShdw>
              </a:effectLst>
              <a:latin typeface="Comic Sans MS" pitchFamily="66" charset="0"/>
            </a:endParaRPr>
          </a:p>
          <a:p>
            <a:pPr>
              <a:lnSpc>
                <a:spcPct val="90000"/>
              </a:lnSpc>
              <a:defRPr/>
            </a:pPr>
            <a:r>
              <a:rPr lang="en-US" sz="1600" b="1" dirty="0" smtClean="0">
                <a:effectLst>
                  <a:outerShdw blurRad="38100" dist="38100" dir="2700000" algn="tl">
                    <a:srgbClr val="C0C0C0"/>
                  </a:outerShdw>
                </a:effectLst>
                <a:latin typeface="Comic Sans MS" pitchFamily="66" charset="0"/>
              </a:rPr>
              <a:t>IT IS NECEESARY TO UNDERTAKE RISKS</a:t>
            </a:r>
            <a:r>
              <a:rPr lang="en-US" sz="1600" b="1" dirty="0">
                <a:effectLst>
                  <a:outerShdw blurRad="38100" dist="38100" dir="2700000" algn="tl">
                    <a:srgbClr val="C0C0C0"/>
                  </a:outerShdw>
                </a:effectLst>
                <a:latin typeface="Comic Sans MS" pitchFamily="66" charset="0"/>
              </a:rPr>
              <a:t/>
            </a:r>
            <a:br>
              <a:rPr lang="en-US" sz="1600" b="1" dirty="0">
                <a:effectLst>
                  <a:outerShdw blurRad="38100" dist="38100" dir="2700000" algn="tl">
                    <a:srgbClr val="C0C0C0"/>
                  </a:outerShdw>
                </a:effectLst>
                <a:latin typeface="Comic Sans MS" pitchFamily="66" charset="0"/>
              </a:rPr>
            </a:br>
            <a:endParaRPr lang="en-US" sz="1600" b="1" dirty="0">
              <a:effectLst>
                <a:outerShdw blurRad="38100" dist="38100" dir="2700000" algn="tl">
                  <a:srgbClr val="C0C0C0"/>
                </a:outerShdw>
              </a:effectLst>
              <a:latin typeface="Comic Sans MS" pitchFamily="66" charset="0"/>
            </a:endParaRPr>
          </a:p>
          <a:p>
            <a:pPr>
              <a:lnSpc>
                <a:spcPct val="90000"/>
              </a:lnSpc>
              <a:defRPr/>
            </a:pPr>
            <a:r>
              <a:rPr lang="en-US" sz="1600" b="1" dirty="0" smtClean="0">
                <a:effectLst>
                  <a:outerShdw blurRad="38100" dist="38100" dir="2700000" algn="tl">
                    <a:srgbClr val="C0C0C0"/>
                  </a:outerShdw>
                </a:effectLst>
                <a:latin typeface="Comic Sans MS" pitchFamily="66" charset="0"/>
              </a:rPr>
              <a:t>IT IS NECESSARY TO BE PREPARED TO MAKE  QUICK CHANGES IN ORIENTATION</a:t>
            </a:r>
          </a:p>
          <a:p>
            <a:pPr>
              <a:lnSpc>
                <a:spcPct val="90000"/>
              </a:lnSpc>
              <a:defRPr/>
            </a:pPr>
            <a:endParaRPr lang="en-US" sz="1600" b="1" dirty="0" smtClean="0">
              <a:effectLst>
                <a:outerShdw blurRad="38100" dist="38100" dir="2700000" algn="tl">
                  <a:srgbClr val="C0C0C0"/>
                </a:outerShdw>
              </a:effectLst>
              <a:latin typeface="Comic Sans MS" pitchFamily="66" charset="0"/>
            </a:endParaRPr>
          </a:p>
          <a:p>
            <a:pPr>
              <a:lnSpc>
                <a:spcPct val="90000"/>
              </a:lnSpc>
              <a:defRPr/>
            </a:pPr>
            <a:r>
              <a:rPr lang="en-US" sz="1600" b="1" dirty="0" smtClean="0">
                <a:effectLst>
                  <a:outerShdw blurRad="38100" dist="38100" dir="2700000" algn="tl">
                    <a:srgbClr val="C0C0C0"/>
                  </a:outerShdw>
                </a:effectLst>
                <a:latin typeface="Comic Sans MS" pitchFamily="66" charset="0"/>
              </a:rPr>
              <a:t>IT IS NECESSARY TO CHALLENGE TRADICIONAL RULES AND FIGHT FOR NEW AND MORE FLEXIBLE STATUTES ADEQUATED TO THE PRESENT TIMES</a:t>
            </a:r>
            <a:endParaRPr lang="en-US" sz="1600" b="1" dirty="0">
              <a:effectLst>
                <a:outerShdw blurRad="38100" dist="38100" dir="2700000" algn="tl">
                  <a:srgbClr val="C0C0C0"/>
                </a:outerShdw>
              </a:effectLst>
              <a:latin typeface="Comic Sans MS" pitchFamily="66" charset="0"/>
            </a:endParaRPr>
          </a:p>
          <a:p>
            <a:pPr>
              <a:lnSpc>
                <a:spcPct val="90000"/>
              </a:lnSpc>
              <a:defRPr/>
            </a:pPr>
            <a:endParaRPr lang="en-US" sz="1600" b="1" dirty="0" smtClean="0">
              <a:effectLst>
                <a:outerShdw blurRad="38100" dist="38100" dir="2700000" algn="tl">
                  <a:srgbClr val="C0C0C0"/>
                </a:outerShdw>
              </a:effectLst>
              <a:latin typeface="Comic Sans MS" pitchFamily="66" charset="0"/>
            </a:endParaRPr>
          </a:p>
          <a:p>
            <a:pPr>
              <a:lnSpc>
                <a:spcPct val="90000"/>
              </a:lnSpc>
              <a:defRPr/>
            </a:pPr>
            <a:r>
              <a:rPr lang="en-US" sz="1600" b="1" dirty="0" smtClean="0">
                <a:effectLst>
                  <a:outerShdw blurRad="38100" dist="38100" dir="2700000" algn="tl">
                    <a:srgbClr val="C0C0C0"/>
                  </a:outerShdw>
                </a:effectLst>
                <a:latin typeface="Comic Sans MS" pitchFamily="66" charset="0"/>
              </a:rPr>
              <a:t>IT IS NECESSARY TO FIND A SUITABLE BOARD</a:t>
            </a:r>
            <a:r>
              <a:rPr lang="en-US" sz="1600" b="1" dirty="0">
                <a:effectLst>
                  <a:outerShdw blurRad="38100" dist="38100" dir="2700000" algn="tl">
                    <a:srgbClr val="C0C0C0"/>
                  </a:outerShdw>
                </a:effectLst>
                <a:latin typeface="Comic Sans MS" pitchFamily="66" charset="0"/>
              </a:rPr>
              <a:t/>
            </a:r>
            <a:br>
              <a:rPr lang="en-US" sz="1600" b="1" dirty="0">
                <a:effectLst>
                  <a:outerShdw blurRad="38100" dist="38100" dir="2700000" algn="tl">
                    <a:srgbClr val="C0C0C0"/>
                  </a:outerShdw>
                </a:effectLst>
                <a:latin typeface="Comic Sans MS" pitchFamily="66" charset="0"/>
              </a:rPr>
            </a:br>
            <a:endParaRPr lang="en-US" sz="1600" b="1" dirty="0" smtClean="0">
              <a:effectLst>
                <a:outerShdw blurRad="38100" dist="38100" dir="2700000" algn="tl">
                  <a:srgbClr val="C0C0C0"/>
                </a:outerShdw>
              </a:effectLst>
              <a:latin typeface="Comic Sans MS" pitchFamily="66" charset="0"/>
            </a:endParaRPr>
          </a:p>
          <a:p>
            <a:pPr>
              <a:lnSpc>
                <a:spcPct val="90000"/>
              </a:lnSpc>
              <a:defRPr/>
            </a:pPr>
            <a:r>
              <a:rPr lang="en-US" sz="1600" b="1" dirty="0" smtClean="0">
                <a:effectLst>
                  <a:outerShdw blurRad="38100" dist="38100" dir="2700000" algn="tl">
                    <a:srgbClr val="C0C0C0"/>
                  </a:outerShdw>
                </a:effectLst>
                <a:latin typeface="Comic Sans MS" pitchFamily="66" charset="0"/>
              </a:rPr>
              <a:t>ANYWAY IT IS NECESSARY TO BE PREPARED TO FALL DOWN AND GET TO YOUR FEET AGAIN</a:t>
            </a:r>
            <a:endParaRPr lang="en-US" sz="1600" b="1" dirty="0">
              <a:effectLst>
                <a:outerShdw blurRad="38100" dist="38100" dir="2700000" algn="tl">
                  <a:srgbClr val="C0C0C0"/>
                </a:outerShdw>
              </a:effectLst>
              <a:latin typeface="Comic Sans MS" pitchFamily="66" charset="0"/>
            </a:endParaRPr>
          </a:p>
          <a:p>
            <a:pPr>
              <a:lnSpc>
                <a:spcPct val="90000"/>
              </a:lnSpc>
              <a:defRPr/>
            </a:pPr>
            <a:endParaRPr lang="en-US" sz="1800" b="1" dirty="0">
              <a:effectLst>
                <a:outerShdw blurRad="38100" dist="38100" dir="2700000" algn="tl">
                  <a:srgbClr val="C0C0C0"/>
                </a:outerShdw>
              </a:effectLst>
              <a:latin typeface="Book Antiqua" pitchFamily="18" charset="0"/>
            </a:endParaRPr>
          </a:p>
          <a:p>
            <a:pPr>
              <a:lnSpc>
                <a:spcPct val="90000"/>
              </a:lnSpc>
              <a:defRPr/>
            </a:pPr>
            <a:endParaRPr lang="en-US" sz="1800" b="1" dirty="0">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Waves"/>
          <p:cNvPicPr>
            <a:picLocks noChangeAspect="1" noChangeArrowheads="1"/>
          </p:cNvPicPr>
          <p:nvPr/>
        </p:nvPicPr>
        <p:blipFill>
          <a:blip r:embed="rId3"/>
          <a:srcRect/>
          <a:stretch>
            <a:fillRect/>
          </a:stretch>
        </p:blipFill>
        <p:spPr bwMode="auto">
          <a:xfrm>
            <a:off x="76200" y="244475"/>
            <a:ext cx="8839200" cy="6003925"/>
          </a:xfrm>
          <a:prstGeom prst="rect">
            <a:avLst/>
          </a:prstGeom>
          <a:noFill/>
          <a:ln w="9525">
            <a:noFill/>
            <a:miter lim="800000"/>
            <a:headEnd/>
            <a:tailEnd/>
          </a:ln>
        </p:spPr>
      </p:pic>
      <p:sp>
        <p:nvSpPr>
          <p:cNvPr id="27651" name="CaixaDeTexto 2"/>
          <p:cNvSpPr txBox="1">
            <a:spLocks noChangeArrowheads="1"/>
          </p:cNvSpPr>
          <p:nvPr/>
        </p:nvSpPr>
        <p:spPr bwMode="auto">
          <a:xfrm>
            <a:off x="1285875" y="1071563"/>
            <a:ext cx="6143625" cy="1200150"/>
          </a:xfrm>
          <a:prstGeom prst="rect">
            <a:avLst/>
          </a:prstGeom>
          <a:noFill/>
          <a:ln w="9525">
            <a:noFill/>
            <a:miter lim="800000"/>
            <a:headEnd/>
            <a:tailEnd/>
          </a:ln>
        </p:spPr>
        <p:txBody>
          <a:bodyPr>
            <a:spAutoFit/>
          </a:bodyPr>
          <a:lstStyle/>
          <a:p>
            <a:r>
              <a:rPr lang="pt-BR" sz="3600">
                <a:solidFill>
                  <a:schemeClr val="bg1"/>
                </a:solidFill>
                <a:latin typeface="Algerian" pitchFamily="82" charset="0"/>
              </a:rPr>
              <a:t>THANKS FOR YOUR ATTENTION</a:t>
            </a:r>
          </a:p>
        </p:txBody>
      </p:sp>
      <p:pic>
        <p:nvPicPr>
          <p:cNvPr id="8" name="Picture 2"/>
          <p:cNvPicPr>
            <a:picLocks noChangeAspect="1" noChangeArrowheads="1"/>
          </p:cNvPicPr>
          <p:nvPr/>
        </p:nvPicPr>
        <p:blipFill>
          <a:blip r:embed="rId4"/>
          <a:srcRect/>
          <a:stretch>
            <a:fillRect/>
          </a:stretch>
        </p:blipFill>
        <p:spPr bwMode="auto">
          <a:xfrm rot="1568776">
            <a:off x="2209800" y="4419600"/>
            <a:ext cx="1628775" cy="1447800"/>
          </a:xfrm>
          <a:prstGeom prst="rect">
            <a:avLst/>
          </a:prstGeom>
          <a:noFill/>
          <a:ln w="9525">
            <a:noFill/>
            <a:miter lim="800000"/>
            <a:headEnd/>
            <a:tailEnd/>
          </a:ln>
          <a:effectLst/>
        </p:spPr>
      </p:pic>
      <p:sp>
        <p:nvSpPr>
          <p:cNvPr id="3" name="CaixaDeTexto 2"/>
          <p:cNvSpPr txBox="1">
            <a:spLocks noChangeArrowheads="1"/>
          </p:cNvSpPr>
          <p:nvPr/>
        </p:nvSpPr>
        <p:spPr bwMode="auto">
          <a:xfrm>
            <a:off x="4114800" y="4724400"/>
            <a:ext cx="1524000" cy="369888"/>
          </a:xfrm>
          <a:prstGeom prst="rect">
            <a:avLst/>
          </a:prstGeom>
          <a:noFill/>
          <a:ln w="9525">
            <a:noFill/>
            <a:miter lim="800000"/>
            <a:headEnd/>
            <a:tailEnd/>
          </a:ln>
        </p:spPr>
        <p:txBody>
          <a:bodyPr>
            <a:spAutoFit/>
          </a:bodyPr>
          <a:lstStyle/>
          <a:p>
            <a:r>
              <a:rPr lang="en-US" b="1" dirty="0">
                <a:solidFill>
                  <a:srgbClr val="FF0000"/>
                </a:solidFill>
                <a:latin typeface="Algerian" pitchFamily="82" charset="0"/>
              </a:rPr>
              <a:t>Let us surf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304800"/>
            <a:ext cx="7793037" cy="1309687"/>
          </a:xfrm>
        </p:spPr>
        <p:txBody>
          <a:bodyPr/>
          <a:lstStyle/>
          <a:p>
            <a:pPr algn="ctr">
              <a:defRPr/>
            </a:pPr>
            <a:r>
              <a:rPr lang="en-US" sz="40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t>THE NEW UNIVERSITY</a:t>
            </a:r>
            <a: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t/>
            </a:r>
            <a:b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br>
            <a:r>
              <a:rPr lang="en-US" sz="2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rPr>
              <a:t>Learn rather than Teach</a:t>
            </a:r>
            <a:endParaRPr lang="en-US" sz="2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endParaRPr>
          </a:p>
        </p:txBody>
      </p:sp>
      <p:sp>
        <p:nvSpPr>
          <p:cNvPr id="16387" name="Espaço Reservado para Conteúdo 2"/>
          <p:cNvSpPr>
            <a:spLocks noGrp="1"/>
          </p:cNvSpPr>
          <p:nvPr>
            <p:ph idx="1"/>
          </p:nvPr>
        </p:nvSpPr>
        <p:spPr/>
        <p:txBody>
          <a:bodyPr/>
          <a:lstStyle/>
          <a:p>
            <a:r>
              <a:rPr lang="en-US" sz="2800" dirty="0" smtClean="0">
                <a:latin typeface="Comic Sans MS" pitchFamily="66" charset="0"/>
              </a:rPr>
              <a:t>The University must be  a place intended primary to learn rather than teach  </a:t>
            </a:r>
          </a:p>
          <a:p>
            <a:r>
              <a:rPr lang="en-US" sz="2800" dirty="0" smtClean="0">
                <a:latin typeface="Comic Sans MS" pitchFamily="66" charset="0"/>
              </a:rPr>
              <a:t>The sharp boundaries separating the university community into very specific layers (profs, students, technicians, etc) should be dissolved. </a:t>
            </a:r>
            <a:r>
              <a:rPr lang="en-US" sz="2800" dirty="0" smtClean="0">
                <a:solidFill>
                  <a:srgbClr val="FF0000"/>
                </a:solidFill>
                <a:latin typeface="Comic Sans MS" pitchFamily="66" charset="0"/>
              </a:rPr>
              <a:t>Extinction of the departmental structure.</a:t>
            </a:r>
          </a:p>
          <a:p>
            <a:r>
              <a:rPr lang="en-US" dirty="0" smtClean="0">
                <a:latin typeface="Comic Sans MS" pitchFamily="66" charset="0"/>
              </a:rPr>
              <a:t> </a:t>
            </a:r>
            <a:r>
              <a:rPr lang="en-US" sz="2800" dirty="0" smtClean="0">
                <a:latin typeface="Comic Sans MS" pitchFamily="66" charset="0"/>
              </a:rPr>
              <a:t>It is crucial to build up a new academic community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0938" y="-228600"/>
            <a:ext cx="7793037" cy="2057400"/>
          </a:xfrm>
        </p:spPr>
        <p:txBody>
          <a:bodyPr/>
          <a:lstStyle/>
          <a:p>
            <a:pPr algn="ctr">
              <a:defRPr/>
            </a:pPr>
            <a:r>
              <a:rPr lang="en-US" sz="40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t>THE NEW UNIVERSITY</a:t>
            </a:r>
            <a: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t/>
            </a:r>
            <a:br>
              <a:rPr lang="en-US" sz="3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Comic Sans MS" pitchFamily="66" charset="0"/>
              </a:rPr>
            </a:br>
            <a:r>
              <a:rPr lang="en-US" sz="2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rPr>
              <a:t>Do not pour new wine in old bottles</a:t>
            </a:r>
            <a:endParaRPr lang="en-US"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endParaRPr>
          </a:p>
        </p:txBody>
      </p:sp>
      <p:sp>
        <p:nvSpPr>
          <p:cNvPr id="17411" name="Espaço Reservado para Conteúdo 2"/>
          <p:cNvSpPr>
            <a:spLocks noGrp="1"/>
          </p:cNvSpPr>
          <p:nvPr>
            <p:ph idx="1"/>
          </p:nvPr>
        </p:nvSpPr>
        <p:spPr>
          <a:xfrm>
            <a:off x="1143000" y="2362200"/>
            <a:ext cx="7772400" cy="4114800"/>
          </a:xfrm>
        </p:spPr>
        <p:txBody>
          <a:bodyPr/>
          <a:lstStyle/>
          <a:p>
            <a:r>
              <a:rPr lang="en-US" sz="2800" dirty="0" smtClean="0">
                <a:latin typeface="Comic Sans MS" pitchFamily="66" charset="0"/>
              </a:rPr>
              <a:t>Interdisciplinary research has come to stay. It is already a successful approach to tackle complex problems</a:t>
            </a:r>
          </a:p>
          <a:p>
            <a:r>
              <a:rPr lang="en-US" sz="2800" dirty="0" smtClean="0">
                <a:latin typeface="Comic Sans MS" pitchFamily="66" charset="0"/>
              </a:rPr>
              <a:t>Courses, particularly undergraduate courses follow the classical organization</a:t>
            </a:r>
          </a:p>
          <a:p>
            <a:r>
              <a:rPr lang="en-US" sz="2800" dirty="0" smtClean="0">
                <a:latin typeface="Comic Sans MS" pitchFamily="66" charset="0"/>
              </a:rPr>
              <a:t>This is a contradiction and confuses the students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00" y="228600"/>
            <a:ext cx="6650037" cy="1295400"/>
          </a:xfrm>
        </p:spPr>
        <p:txBody>
          <a:bodyPr/>
          <a:lstStyle/>
          <a:p>
            <a:pPr algn="ctr">
              <a:defRPr/>
            </a:pPr>
            <a:r>
              <a:rPr lang="en-US" sz="4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NEW UNIVERSITY</a:t>
            </a:r>
            <a:r>
              <a:rPr lang="en-US" sz="48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
            </a:r>
            <a:br>
              <a:rPr lang="en-US" sz="48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br>
            <a:r>
              <a:rPr lang="en-US" sz="2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rPr>
              <a:t>First discover then publish </a:t>
            </a:r>
            <a:endPar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endParaRPr>
          </a:p>
        </p:txBody>
      </p:sp>
      <p:sp>
        <p:nvSpPr>
          <p:cNvPr id="18435" name="Espaço Reservado para Conteúdo 2"/>
          <p:cNvSpPr>
            <a:spLocks noGrp="1"/>
          </p:cNvSpPr>
          <p:nvPr>
            <p:ph idx="1"/>
          </p:nvPr>
        </p:nvSpPr>
        <p:spPr/>
        <p:txBody>
          <a:bodyPr/>
          <a:lstStyle/>
          <a:p>
            <a:r>
              <a:rPr lang="en-US" sz="2800" dirty="0" smtClean="0">
                <a:latin typeface="Comic Sans MS" pitchFamily="66" charset="0"/>
              </a:rPr>
              <a:t>Advancement of knowledge rather than thickening the authors’ CV should be the focus of publication</a:t>
            </a:r>
          </a:p>
          <a:p>
            <a:r>
              <a:rPr lang="en-US" sz="2800" dirty="0" smtClean="0">
                <a:latin typeface="Comic Sans MS" pitchFamily="66" charset="0"/>
              </a:rPr>
              <a:t>The contribution of a scientist is not measured by volume but by the scientific value of the contents</a:t>
            </a:r>
          </a:p>
          <a:p>
            <a:r>
              <a:rPr lang="en-US" sz="2800" dirty="0" smtClean="0">
                <a:latin typeface="Comic Sans MS" pitchFamily="66" charset="0"/>
              </a:rPr>
              <a:t>The pressure for quantity instead of quality delay the advancement of science and technology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en-US" sz="2800" dirty="0" smtClean="0">
                <a:latin typeface="Comic Sans MS" pitchFamily="66" charset="0"/>
              </a:rPr>
              <a:t>There is not such a discipline “</a:t>
            </a:r>
            <a:r>
              <a:rPr lang="en-US" sz="2800" dirty="0" err="1" smtClean="0">
                <a:latin typeface="Comic Sans MS" pitchFamily="66" charset="0"/>
              </a:rPr>
              <a:t>interdisciplinarity</a:t>
            </a:r>
            <a:r>
              <a:rPr lang="en-US" sz="2800" dirty="0" smtClean="0">
                <a:latin typeface="Comic Sans MS" pitchFamily="66" charset="0"/>
              </a:rPr>
              <a:t>”</a:t>
            </a:r>
          </a:p>
          <a:p>
            <a:r>
              <a:rPr lang="en-US" sz="2800" dirty="0" err="1" smtClean="0">
                <a:latin typeface="Comic Sans MS" pitchFamily="66" charset="0"/>
              </a:rPr>
              <a:t>Interdisciplinarity</a:t>
            </a:r>
            <a:r>
              <a:rPr lang="en-US" sz="2800" dirty="0" smtClean="0">
                <a:latin typeface="Comic Sans MS" pitchFamily="66" charset="0"/>
              </a:rPr>
              <a:t> results from the convergence of two or more disciplines to advance knowledge in some field</a:t>
            </a:r>
          </a:p>
          <a:p>
            <a:r>
              <a:rPr lang="en-US" sz="2800" dirty="0" smtClean="0">
                <a:latin typeface="Comic Sans MS" pitchFamily="66" charset="0"/>
              </a:rPr>
              <a:t>Mathematical-computational modeling is a key topic in interdisciplinary  approaches</a:t>
            </a:r>
            <a:endParaRPr lang="en-US" sz="2800" dirty="0">
              <a:latin typeface="Comic Sans MS" pitchFamily="66" charset="0"/>
            </a:endParaRPr>
          </a:p>
        </p:txBody>
      </p:sp>
      <p:sp>
        <p:nvSpPr>
          <p:cNvPr id="4" name="Título 1"/>
          <p:cNvSpPr>
            <a:spLocks noGrp="1"/>
          </p:cNvSpPr>
          <p:nvPr>
            <p:ph type="title"/>
          </p:nvPr>
        </p:nvSpPr>
        <p:spPr>
          <a:xfrm>
            <a:off x="1150938" y="290513"/>
            <a:ext cx="7793037" cy="1462087"/>
          </a:xfrm>
        </p:spPr>
        <p:txBody>
          <a:bodyPr/>
          <a:lstStyle/>
          <a:p>
            <a:pPr algn="ctr">
              <a:defRPr/>
            </a:pPr>
            <a:r>
              <a:rPr lang="en-US" sz="4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NEW UNIVERSITY</a:t>
            </a:r>
            <a: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
            </a:r>
            <a:b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br>
            <a:r>
              <a:rPr lang="en-US" sz="2800" b="1" i="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rPr>
              <a:t>Interdisciplinarity</a:t>
            </a:r>
            <a:r>
              <a:rPr lang="en-US" sz="2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rPr>
              <a:t> is not cause but consequence</a:t>
            </a:r>
            <a:endParaRPr lang="en-US"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brancoalmeida.files.wordpress.com/2012/10/a_criacao_de_adao_miguel-_angel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338" y="1924324"/>
            <a:ext cx="5831719" cy="26476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642" y="4953000"/>
            <a:ext cx="3697558" cy="13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5429256" y="6248400"/>
            <a:ext cx="1857388" cy="369332"/>
          </a:xfrm>
          <a:prstGeom prst="rect">
            <a:avLst/>
          </a:prstGeom>
          <a:noFill/>
        </p:spPr>
        <p:txBody>
          <a:bodyPr wrap="square" rtlCol="0">
            <a:spAutoFit/>
          </a:bodyPr>
          <a:lstStyle/>
          <a:p>
            <a:r>
              <a:rPr lang="en-US" b="1" dirty="0" smtClean="0">
                <a:latin typeface="Comic Sans MS" pitchFamily="66" charset="0"/>
                <a:cs typeface="Times New Roman" pitchFamily="18" charset="0"/>
              </a:rPr>
              <a:t>Transcendence</a:t>
            </a:r>
            <a:endParaRPr lang="en-US" b="1" dirty="0">
              <a:latin typeface="Comic Sans MS" pitchFamily="66" charset="0"/>
              <a:cs typeface="Times New Roman" pitchFamily="18" charset="0"/>
            </a:endParaRPr>
          </a:p>
        </p:txBody>
      </p:sp>
      <p:sp>
        <p:nvSpPr>
          <p:cNvPr id="8" name="CaixaDeTexto 7"/>
          <p:cNvSpPr txBox="1"/>
          <p:nvPr/>
        </p:nvSpPr>
        <p:spPr>
          <a:xfrm>
            <a:off x="2843373" y="6248400"/>
            <a:ext cx="1119027" cy="369332"/>
          </a:xfrm>
          <a:prstGeom prst="rect">
            <a:avLst/>
          </a:prstGeom>
          <a:noFill/>
        </p:spPr>
        <p:txBody>
          <a:bodyPr wrap="square" rtlCol="0">
            <a:spAutoFit/>
          </a:bodyPr>
          <a:lstStyle/>
          <a:p>
            <a:r>
              <a:rPr lang="en-US" b="1" dirty="0" smtClean="0">
                <a:latin typeface="Comic Sans MS" pitchFamily="66" charset="0"/>
                <a:cs typeface="Times New Roman" pitchFamily="18" charset="0"/>
              </a:rPr>
              <a:t>Reason</a:t>
            </a:r>
            <a:endParaRPr lang="en-US" b="1" dirty="0">
              <a:latin typeface="Comic Sans MS" pitchFamily="66" charset="0"/>
              <a:cs typeface="Times New Roman" pitchFamily="18" charset="0"/>
            </a:endParaRPr>
          </a:p>
        </p:txBody>
      </p:sp>
      <p:sp>
        <p:nvSpPr>
          <p:cNvPr id="9" name="CaixaDeTexto 8"/>
          <p:cNvSpPr txBox="1"/>
          <p:nvPr/>
        </p:nvSpPr>
        <p:spPr>
          <a:xfrm>
            <a:off x="6478255" y="5701898"/>
            <a:ext cx="936104" cy="369332"/>
          </a:xfrm>
          <a:prstGeom prst="rect">
            <a:avLst/>
          </a:prstGeom>
          <a:noFill/>
        </p:spPr>
        <p:txBody>
          <a:bodyPr wrap="square" rtlCol="0">
            <a:spAutoFit/>
          </a:bodyPr>
          <a:lstStyle/>
          <a:p>
            <a:r>
              <a:rPr lang="en-US" b="1" dirty="0" smtClean="0">
                <a:latin typeface="Comic Sans MS" pitchFamily="66" charset="0"/>
                <a:cs typeface="Times New Roman" pitchFamily="18" charset="0"/>
              </a:rPr>
              <a:t>Arts</a:t>
            </a:r>
            <a:endParaRPr lang="en-US" b="1" dirty="0">
              <a:latin typeface="Comic Sans MS" pitchFamily="66" charset="0"/>
              <a:cs typeface="Times New Roman" pitchFamily="18" charset="0"/>
            </a:endParaRPr>
          </a:p>
        </p:txBody>
      </p:sp>
      <p:sp>
        <p:nvSpPr>
          <p:cNvPr id="10" name="CaixaDeTexto 9"/>
          <p:cNvSpPr txBox="1"/>
          <p:nvPr/>
        </p:nvSpPr>
        <p:spPr>
          <a:xfrm>
            <a:off x="6440116" y="4959333"/>
            <a:ext cx="2018084" cy="369332"/>
          </a:xfrm>
          <a:prstGeom prst="rect">
            <a:avLst/>
          </a:prstGeom>
          <a:noFill/>
        </p:spPr>
        <p:txBody>
          <a:bodyPr wrap="square" rtlCol="0">
            <a:spAutoFit/>
          </a:bodyPr>
          <a:lstStyle/>
          <a:p>
            <a:r>
              <a:rPr lang="en-US" b="1" dirty="0" smtClean="0">
                <a:latin typeface="Comic Sans MS" pitchFamily="66" charset="0"/>
                <a:cs typeface="Times New Roman" pitchFamily="18" charset="0"/>
              </a:rPr>
              <a:t>Social Sciences</a:t>
            </a:r>
            <a:endParaRPr lang="en-US" b="1" dirty="0">
              <a:latin typeface="Comic Sans MS" pitchFamily="66" charset="0"/>
              <a:cs typeface="Times New Roman" pitchFamily="18" charset="0"/>
            </a:endParaRPr>
          </a:p>
        </p:txBody>
      </p:sp>
      <p:sp>
        <p:nvSpPr>
          <p:cNvPr id="11" name="CaixaDeTexto 10"/>
          <p:cNvSpPr txBox="1"/>
          <p:nvPr/>
        </p:nvSpPr>
        <p:spPr>
          <a:xfrm>
            <a:off x="1679848" y="5602069"/>
            <a:ext cx="1368152" cy="646331"/>
          </a:xfrm>
          <a:prstGeom prst="rect">
            <a:avLst/>
          </a:prstGeom>
          <a:noFill/>
        </p:spPr>
        <p:txBody>
          <a:bodyPr wrap="square" rtlCol="0">
            <a:spAutoFit/>
          </a:bodyPr>
          <a:lstStyle/>
          <a:p>
            <a:r>
              <a:rPr lang="en-US" b="1" dirty="0" smtClean="0">
                <a:latin typeface="Comic Sans MS" pitchFamily="66" charset="0"/>
                <a:cs typeface="Times New Roman" pitchFamily="18" charset="0"/>
              </a:rPr>
              <a:t>Natural Sciences</a:t>
            </a:r>
            <a:endParaRPr lang="en-US" b="1" dirty="0">
              <a:latin typeface="Comic Sans MS" pitchFamily="66" charset="0"/>
              <a:cs typeface="Times New Roman" pitchFamily="18" charset="0"/>
            </a:endParaRPr>
          </a:p>
        </p:txBody>
      </p:sp>
      <p:sp>
        <p:nvSpPr>
          <p:cNvPr id="12" name="CaixaDeTexto 11"/>
          <p:cNvSpPr txBox="1"/>
          <p:nvPr/>
        </p:nvSpPr>
        <p:spPr>
          <a:xfrm>
            <a:off x="1600200" y="4964668"/>
            <a:ext cx="1528462" cy="369332"/>
          </a:xfrm>
          <a:prstGeom prst="rect">
            <a:avLst/>
          </a:prstGeom>
          <a:noFill/>
        </p:spPr>
        <p:txBody>
          <a:bodyPr wrap="square" rtlCol="0">
            <a:spAutoFit/>
          </a:bodyPr>
          <a:lstStyle/>
          <a:p>
            <a:r>
              <a:rPr lang="en-US" b="1" dirty="0" smtClean="0">
                <a:latin typeface="Comic Sans MS" pitchFamily="66" charset="0"/>
                <a:cs typeface="Times New Roman" pitchFamily="18" charset="0"/>
              </a:rPr>
              <a:t>Technology</a:t>
            </a:r>
            <a:endParaRPr lang="en-US" b="1" dirty="0">
              <a:latin typeface="Comic Sans MS" pitchFamily="66" charset="0"/>
              <a:cs typeface="Times New Roman" pitchFamily="18" charset="0"/>
            </a:endParaRPr>
          </a:p>
        </p:txBody>
      </p:sp>
      <p:sp>
        <p:nvSpPr>
          <p:cNvPr id="7" name="Espaço Reservado para Número de Slide 6"/>
          <p:cNvSpPr>
            <a:spLocks noGrp="1"/>
          </p:cNvSpPr>
          <p:nvPr>
            <p:ph type="sldNum" sz="quarter" idx="12"/>
          </p:nvPr>
        </p:nvSpPr>
        <p:spPr/>
        <p:txBody>
          <a:bodyPr/>
          <a:lstStyle/>
          <a:p>
            <a:fld id="{5A40E282-7EDA-4CC2-946D-558ADDCF5466}" type="slidenum">
              <a:rPr lang="pt-BR" smtClean="0"/>
              <a:pPr/>
              <a:t>9</a:t>
            </a:fld>
            <a:endParaRPr lang="pt-BR" dirty="0"/>
          </a:p>
        </p:txBody>
      </p:sp>
      <p:sp>
        <p:nvSpPr>
          <p:cNvPr id="13" name="Rectangle 2"/>
          <p:cNvSpPr txBox="1">
            <a:spLocks noChangeArrowheads="1"/>
          </p:cNvSpPr>
          <p:nvPr/>
        </p:nvSpPr>
        <p:spPr>
          <a:xfrm>
            <a:off x="1150938" y="214313"/>
            <a:ext cx="7793037" cy="14620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en-US"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omic Sans MS" pitchFamily="66" charset="0"/>
              </a:rPr>
              <a:t>THE complete knowledge SPECTRUM</a:t>
            </a:r>
          </a:p>
        </p:txBody>
      </p:sp>
    </p:spTree>
    <p:extLst>
      <p:ext uri="{BB962C8B-B14F-4D97-AF65-F5344CB8AC3E}">
        <p14:creationId xmlns:p14="http://schemas.microsoft.com/office/powerpoint/2010/main" val="3760281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1663</Words>
  <Application>Microsoft Office PowerPoint</Application>
  <PresentationFormat>Apresentação na tela (4:3)</PresentationFormat>
  <Paragraphs>346</Paragraphs>
  <Slides>40</Slides>
  <Notes>15</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Blends</vt:lpstr>
      <vt:lpstr>THE UNIVERSITY IN TIMES OF CULTURAL SHOCK </vt:lpstr>
      <vt:lpstr>Apresentação do PowerPoint</vt:lpstr>
      <vt:lpstr>Apresentação do PowerPoint</vt:lpstr>
      <vt:lpstr>THE CHALLENGES OF THE NEW ERA</vt:lpstr>
      <vt:lpstr>THE NEW UNIVERSITY Learn rather than Teach</vt:lpstr>
      <vt:lpstr>THE NEW UNIVERSITY Do not pour new wine in old bottles</vt:lpstr>
      <vt:lpstr>THE NEW UNIVERSITY First discover then publish </vt:lpstr>
      <vt:lpstr>THE NEW UNIVERSITY Interdisciplinarity is not cause but consequence</vt:lpstr>
      <vt:lpstr>Apresentação do PowerPoint</vt:lpstr>
      <vt:lpstr>BaRRIERS HAVE COLLAPSED</vt:lpstr>
      <vt:lpstr>Apresentação do PowerPoint</vt:lpstr>
      <vt:lpstr>Apresentação do PowerPoint</vt:lpstr>
      <vt:lpstr>THE UFABC PROJECT Academic structure</vt:lpstr>
      <vt:lpstr>Apresentação do PowerPoint</vt:lpstr>
      <vt:lpstr>The trajectories</vt:lpstr>
      <vt:lpstr>THE NEW SCIENTIFIC FRAMEWORK</vt:lpstr>
      <vt:lpstr>OPEN KNOWLEDGE COURSES</vt:lpstr>
      <vt:lpstr>Apresentação do PowerPoint</vt:lpstr>
      <vt:lpstr>EDUCATION </vt:lpstr>
      <vt:lpstr>Apresentação do PowerPoint</vt:lpstr>
      <vt:lpstr>Apresentação do PowerPoint</vt:lpstr>
      <vt:lpstr>Harvard General Education (May 2007)</vt:lpstr>
      <vt:lpstr>Apresentação do PowerPoint</vt:lpstr>
      <vt:lpstr>Harvard General Education (May 2007)</vt:lpstr>
      <vt:lpstr>    The first two years  Obstacles</vt:lpstr>
      <vt:lpstr>    The first two years  Obstacles</vt:lpstr>
      <vt:lpstr>    The first two years  Highlights</vt:lpstr>
      <vt:lpstr>Apresentação do PowerPoint</vt:lpstr>
      <vt:lpstr>EVALUATION AFTER    10 YEARS</vt:lpstr>
      <vt:lpstr>Apresentação do PowerPoint</vt:lpstr>
      <vt:lpstr>Apresentação do PowerPoint</vt:lpstr>
      <vt:lpstr>Apresentação do PowerPoint</vt:lpstr>
      <vt:lpstr>Apresentação do PowerPoint</vt:lpstr>
      <vt:lpstr>FOLHA DE SÃO PAULO</vt:lpstr>
      <vt:lpstr>Apresentação do PowerPoint</vt:lpstr>
      <vt:lpstr>Apresentação do PowerPoint</vt:lpstr>
      <vt:lpstr>Apresentação do PowerPoint</vt:lpstr>
      <vt:lpstr>Apresentação do PowerPoint</vt:lpstr>
      <vt:lpstr>BERNARD SHAW</vt:lpstr>
      <vt:lpstr>Apresentação do PowerPoint</vt:lpstr>
    </vt:vector>
  </TitlesOfParts>
  <Company>LNCC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UFABC</dc:title>
  <dc:creator>Luiz Bevilacqua</dc:creator>
  <cp:lastModifiedBy>bevilacqua</cp:lastModifiedBy>
  <cp:revision>168</cp:revision>
  <dcterms:created xsi:type="dcterms:W3CDTF">2007-11-18T22:59:51Z</dcterms:created>
  <dcterms:modified xsi:type="dcterms:W3CDTF">2015-07-16T18:53:44Z</dcterms:modified>
</cp:coreProperties>
</file>